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6"/>
  </p:sldMasterIdLst>
  <p:notesMasterIdLst>
    <p:notesMasterId r:id="rId36"/>
  </p:notesMasterIdLst>
  <p:sldIdLst>
    <p:sldId id="256" r:id="rId17"/>
    <p:sldId id="316" r:id="rId18"/>
    <p:sldId id="576" r:id="rId19"/>
    <p:sldId id="569" r:id="rId20"/>
    <p:sldId id="400" r:id="rId21"/>
    <p:sldId id="578" r:id="rId22"/>
    <p:sldId id="323" r:id="rId23"/>
    <p:sldId id="577" r:id="rId24"/>
    <p:sldId id="292" r:id="rId25"/>
    <p:sldId id="574" r:id="rId26"/>
    <p:sldId id="570" r:id="rId27"/>
    <p:sldId id="571" r:id="rId28"/>
    <p:sldId id="581" r:id="rId29"/>
    <p:sldId id="493" r:id="rId30"/>
    <p:sldId id="505" r:id="rId31"/>
    <p:sldId id="547" r:id="rId32"/>
    <p:sldId id="542" r:id="rId33"/>
    <p:sldId id="257" r:id="rId34"/>
    <p:sldId id="53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3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5D6FE-E92A-42F2-8401-64A1FF18425F}" type="datetimeFigureOut">
              <a:rPr lang="en-GB" smtClean="0"/>
              <a:t>01/07/2019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B5819-6303-4213-B601-A77C0BEFA2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5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93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653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07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13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4F438-446D-45C0-90DB-8A8C49DA8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80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BD504-B2E3-40A0-BCE5-0AEC56D72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00363"/>
            <a:ext cx="9144000" cy="8286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0ED97-72C4-4AC5-87A9-9F3B17731CA8}"/>
              </a:ext>
            </a:extLst>
          </p:cNvPr>
          <p:cNvSpPr/>
          <p:nvPr userDrawn="1"/>
        </p:nvSpPr>
        <p:spPr>
          <a:xfrm>
            <a:off x="9501447" y="5633999"/>
            <a:ext cx="2690553" cy="12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492A5DAD-9D15-4CBD-B8D0-63FE41729102}"/>
              </a:ext>
            </a:extLst>
          </p:cNvPr>
          <p:cNvSpPr/>
          <p:nvPr userDrawn="1"/>
        </p:nvSpPr>
        <p:spPr>
          <a:xfrm rot="5400000">
            <a:off x="8882856" y="5634000"/>
            <a:ext cx="1224000" cy="1224000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B5DD1D32-E119-4451-AEA5-2E9AE5E5EF42}"/>
              </a:ext>
            </a:extLst>
          </p:cNvPr>
          <p:cNvSpPr/>
          <p:nvPr userDrawn="1"/>
        </p:nvSpPr>
        <p:spPr>
          <a:xfrm rot="10800000">
            <a:off x="11025578" y="5687999"/>
            <a:ext cx="1116000" cy="1116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D71B9216-66F0-4034-B92A-AFFF73B16D38}"/>
              </a:ext>
            </a:extLst>
          </p:cNvPr>
          <p:cNvSpPr/>
          <p:nvPr userDrawn="1"/>
        </p:nvSpPr>
        <p:spPr>
          <a:xfrm rot="5400000">
            <a:off x="8951763" y="5687999"/>
            <a:ext cx="1116000" cy="1116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FF1A7A-28E8-41BB-8059-C3991364B222}"/>
              </a:ext>
            </a:extLst>
          </p:cNvPr>
          <p:cNvSpPr/>
          <p:nvPr userDrawn="1"/>
        </p:nvSpPr>
        <p:spPr>
          <a:xfrm>
            <a:off x="9494856" y="5687995"/>
            <a:ext cx="2052000" cy="11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F13E6A-002D-4D0F-A71F-6CF28C743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0380" y="5885999"/>
            <a:ext cx="2962584" cy="72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566AD1-733A-4263-B471-7B4417EF2D71}"/>
              </a:ext>
            </a:extLst>
          </p:cNvPr>
          <p:cNvSpPr txBox="1"/>
          <p:nvPr userDrawn="1"/>
        </p:nvSpPr>
        <p:spPr>
          <a:xfrm>
            <a:off x="1320551" y="6358759"/>
            <a:ext cx="4070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+mj-lt"/>
              </a:rPr>
              <a:t>This project has received funding from the European Union’s Horizon 2020 research and innovation programme under grant agreement No 731993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8321DE-1970-457D-BE3F-BD93BFA151FE}"/>
              </a:ext>
            </a:extLst>
          </p:cNvPr>
          <p:cNvSpPr/>
          <p:nvPr userDrawn="1"/>
        </p:nvSpPr>
        <p:spPr>
          <a:xfrm>
            <a:off x="1524000" y="4329483"/>
            <a:ext cx="9144000" cy="9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6499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1951C-E71C-4C01-B675-BB5C5AE2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2568431" cy="155885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F22F62-38D7-41FE-B9FC-91406C93A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57450" y="987425"/>
            <a:ext cx="7308000" cy="48815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A70BB-D52C-4945-B611-97124C09A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28987"/>
            <a:ext cx="2570400" cy="3240000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38A77-53CC-4398-9FD3-DA215CC6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7E51-FC83-4A04-9516-710CCCBDB89D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0D99F-B52B-4D94-9764-76CED0CA7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CCF36-4FF8-4CBE-8D73-877850F0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19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F4BD504-B2E3-40A0-BCE5-0AEC56D72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00363"/>
            <a:ext cx="9144000" cy="8286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Institution | Date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0ED97-72C4-4AC5-87A9-9F3B17731CA8}"/>
              </a:ext>
            </a:extLst>
          </p:cNvPr>
          <p:cNvSpPr/>
          <p:nvPr userDrawn="1"/>
        </p:nvSpPr>
        <p:spPr>
          <a:xfrm>
            <a:off x="9501447" y="5633999"/>
            <a:ext cx="2690553" cy="12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492A5DAD-9D15-4CBD-B8D0-63FE41729102}"/>
              </a:ext>
            </a:extLst>
          </p:cNvPr>
          <p:cNvSpPr/>
          <p:nvPr userDrawn="1"/>
        </p:nvSpPr>
        <p:spPr>
          <a:xfrm rot="5400000">
            <a:off x="8882856" y="5634000"/>
            <a:ext cx="1224000" cy="1224000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B5DD1D32-E119-4451-AEA5-2E9AE5E5EF42}"/>
              </a:ext>
            </a:extLst>
          </p:cNvPr>
          <p:cNvSpPr/>
          <p:nvPr userDrawn="1"/>
        </p:nvSpPr>
        <p:spPr>
          <a:xfrm rot="10800000">
            <a:off x="11025578" y="5687999"/>
            <a:ext cx="1116000" cy="1116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D71B9216-66F0-4034-B92A-AFFF73B16D38}"/>
              </a:ext>
            </a:extLst>
          </p:cNvPr>
          <p:cNvSpPr/>
          <p:nvPr userDrawn="1"/>
        </p:nvSpPr>
        <p:spPr>
          <a:xfrm rot="5400000">
            <a:off x="8951763" y="5687999"/>
            <a:ext cx="1116000" cy="1116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FF1A7A-28E8-41BB-8059-C3991364B222}"/>
              </a:ext>
            </a:extLst>
          </p:cNvPr>
          <p:cNvSpPr/>
          <p:nvPr userDrawn="1"/>
        </p:nvSpPr>
        <p:spPr>
          <a:xfrm>
            <a:off x="9494856" y="5687995"/>
            <a:ext cx="2052000" cy="11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F13E6A-002D-4D0F-A71F-6CF28C743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0380" y="5885999"/>
            <a:ext cx="2962584" cy="72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566AD1-733A-4263-B471-7B4417EF2D71}"/>
              </a:ext>
            </a:extLst>
          </p:cNvPr>
          <p:cNvSpPr txBox="1"/>
          <p:nvPr userDrawn="1"/>
        </p:nvSpPr>
        <p:spPr>
          <a:xfrm>
            <a:off x="1320551" y="6358759"/>
            <a:ext cx="4062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+mj-lt"/>
              </a:rPr>
              <a:t>This project has received funding from the European Union’s Horizon 2020 research and innovation programme under grant agreement No 731993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947719-BF38-4627-A4E4-23CD346EB2C9}"/>
              </a:ext>
            </a:extLst>
          </p:cNvPr>
          <p:cNvSpPr/>
          <p:nvPr userDrawn="1"/>
        </p:nvSpPr>
        <p:spPr>
          <a:xfrm>
            <a:off x="1524000" y="1119889"/>
            <a:ext cx="9144000" cy="19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+mj-lt"/>
              </a:rPr>
              <a:t>Thank you for your attention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8E86FD-F5E7-4DC2-989B-CE733914A9C5}"/>
              </a:ext>
            </a:extLst>
          </p:cNvPr>
          <p:cNvSpPr/>
          <p:nvPr userDrawn="1"/>
        </p:nvSpPr>
        <p:spPr>
          <a:xfrm>
            <a:off x="2330374" y="4330071"/>
            <a:ext cx="2448659" cy="401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GB" sz="1600" dirty="0">
                <a:solidFill>
                  <a:schemeClr val="accent3"/>
                </a:solidFill>
                <a:latin typeface="+mj-lt"/>
              </a:rPr>
              <a:t>www.autopilot-project.eu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44167D-7493-4090-AC34-D08543764FC4}"/>
              </a:ext>
            </a:extLst>
          </p:cNvPr>
          <p:cNvSpPr/>
          <p:nvPr userDrawn="1"/>
        </p:nvSpPr>
        <p:spPr>
          <a:xfrm>
            <a:off x="2330375" y="4697279"/>
            <a:ext cx="2448658" cy="401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GB" sz="1600" dirty="0">
                <a:solidFill>
                  <a:schemeClr val="accent3"/>
                </a:solidFill>
                <a:latin typeface="+mj-lt"/>
              </a:rPr>
              <a:t>info@autopilot-project.eu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BA43A8-4DD2-4639-8C97-5B0E686172BF}"/>
              </a:ext>
            </a:extLst>
          </p:cNvPr>
          <p:cNvSpPr/>
          <p:nvPr userDrawn="1"/>
        </p:nvSpPr>
        <p:spPr>
          <a:xfrm>
            <a:off x="2330375" y="5065907"/>
            <a:ext cx="2448658" cy="401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GB" sz="1600" dirty="0">
                <a:solidFill>
                  <a:schemeClr val="accent3"/>
                </a:solidFill>
                <a:latin typeface="+mj-lt"/>
              </a:rPr>
              <a:t>@autopilot_eu</a:t>
            </a:r>
          </a:p>
        </p:txBody>
      </p:sp>
      <p:pic>
        <p:nvPicPr>
          <p:cNvPr id="6" name="Graphic 5" descr="Open envelope">
            <a:extLst>
              <a:ext uri="{FF2B5EF4-FFF2-40B4-BE49-F238E27FC236}">
                <a16:creationId xmlns:a16="http://schemas.microsoft.com/office/drawing/2014/main" id="{D9EA474B-9295-48E0-85B6-680EB65A1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70375" y="4737700"/>
            <a:ext cx="360000" cy="360000"/>
          </a:xfrm>
          <a:prstGeom prst="rect">
            <a:avLst/>
          </a:prstGeom>
        </p:spPr>
      </p:pic>
      <p:pic>
        <p:nvPicPr>
          <p:cNvPr id="10" name="Graphic 9" descr="World">
            <a:extLst>
              <a:ext uri="{FF2B5EF4-FFF2-40B4-BE49-F238E27FC236}">
                <a16:creationId xmlns:a16="http://schemas.microsoft.com/office/drawing/2014/main" id="{41CCBAFA-AA80-40D3-ADF5-E018F2B678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973255" y="4377700"/>
            <a:ext cx="360000" cy="360000"/>
          </a:xfrm>
          <a:prstGeom prst="rect">
            <a:avLst/>
          </a:prstGeom>
        </p:spPr>
      </p:pic>
      <p:pic>
        <p:nvPicPr>
          <p:cNvPr id="2050" name="Picture 2" descr="https://heimischnetblog.files.wordpress.com/2016/01/bildschirmfoto-2016-01-19-um-16-58-49.png?w=863">
            <a:extLst>
              <a:ext uri="{FF2B5EF4-FFF2-40B4-BE49-F238E27FC236}">
                <a16:creationId xmlns:a16="http://schemas.microsoft.com/office/drawing/2014/main" id="{232F46A3-68BA-4400-B4F2-1FF1D50350C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7"/>
          <a:stretch/>
        </p:blipFill>
        <p:spPr bwMode="auto">
          <a:xfrm>
            <a:off x="1837613" y="5143927"/>
            <a:ext cx="564762" cy="35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46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1" y="6507163"/>
            <a:ext cx="777631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12"/>
          <p:cNvSpPr txBox="1">
            <a:spLocks/>
          </p:cNvSpPr>
          <p:nvPr userDrawn="1"/>
        </p:nvSpPr>
        <p:spPr>
          <a:xfrm>
            <a:off x="4628662" y="6484938"/>
            <a:ext cx="3860800" cy="241300"/>
          </a:xfrm>
          <a:prstGeom prst="rect">
            <a:avLst/>
          </a:prstGeom>
          <a:ln/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1495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nl-NL" sz="1000" dirty="0"/>
              <a:t>Plattegronden,  Erwin</a:t>
            </a:r>
          </a:p>
        </p:txBody>
      </p:sp>
      <p:sp>
        <p:nvSpPr>
          <p:cNvPr id="5" name="Tijdelijke aanduiding voor dianummer 13"/>
          <p:cNvSpPr txBox="1">
            <a:spLocks/>
          </p:cNvSpPr>
          <p:nvPr userDrawn="1"/>
        </p:nvSpPr>
        <p:spPr>
          <a:xfrm>
            <a:off x="8974017" y="6484938"/>
            <a:ext cx="2979615" cy="228600"/>
          </a:xfrm>
          <a:prstGeom prst="rect">
            <a:avLst/>
          </a:prstGeom>
          <a:ln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EB445EF-2784-49A8-97A6-CE0521C77ED3}" type="slidenum">
              <a:rPr lang="nl-NL" altLang="nl-NL" sz="2400">
                <a:solidFill>
                  <a:srgbClr val="01495F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nl-NL" altLang="nl-NL" sz="2400">
              <a:solidFill>
                <a:srgbClr val="01495F"/>
              </a:solidFill>
              <a:cs typeface="Arial" panose="020B0604020202020204" pitchFamily="34" charset="0"/>
            </a:endParaRPr>
          </a:p>
        </p:txBody>
      </p:sp>
      <p:sp>
        <p:nvSpPr>
          <p:cNvPr id="6" name="Tijdelijke aanduiding voor datum 11"/>
          <p:cNvSpPr txBox="1">
            <a:spLocks/>
          </p:cNvSpPr>
          <p:nvPr userDrawn="1"/>
        </p:nvSpPr>
        <p:spPr>
          <a:xfrm>
            <a:off x="808893" y="6394451"/>
            <a:ext cx="1473200" cy="320675"/>
          </a:xfrm>
          <a:prstGeom prst="rect">
            <a:avLst/>
          </a:prstGeom>
          <a:ln/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01495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nl-NL" sz="2200" dirty="0"/>
              <a:t>2014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81267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92BBA-58FF-48FA-AB90-B08C2535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B83E2-C8BD-42B4-81F0-177F49548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A328D-5CB1-433F-ADCA-DDF297EA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FF8B-188E-47A4-B156-B80790B10416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60761-6732-4996-82CF-66C60E02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47892-F1E7-45EE-A8B0-968FF215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12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080B-591B-49B7-B78E-14A3527A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D0549-817A-4036-B4E1-FC5D7D81A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6EFC0-B8F0-48E9-82A1-6F8E6A49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708E-668F-4646-896B-88BC4EFBB80C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67CEB-C237-42DC-AF2A-356823D9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0B9BC-3163-4E55-A7FA-13DE10FC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821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E928-1B98-4205-BB82-8CDC0432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091FF-1B2F-458D-9E46-4C6A8D377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51922"/>
            <a:ext cx="4968000" cy="4411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AA6AD-6532-40FC-8031-7E913176E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000" y="1651922"/>
            <a:ext cx="4968000" cy="44111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545D3-2204-433C-8DF9-CD9E6E8C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0641-FE81-4D71-950B-DFD7B9259C94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DBECD-9DD3-4223-AE2D-D84CF7D8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08DC3-2861-4451-881D-F617CAB0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64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6DCA-70B2-4EAF-BBB7-6224DAE2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133853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71B7F-E4DF-482B-8092-028702C8E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51001"/>
            <a:ext cx="4968000" cy="642408"/>
          </a:xfr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CCCFD-9A7A-4F53-A7D1-A239013D6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27285"/>
            <a:ext cx="4968000" cy="37025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C5EE59-013A-4F3D-89A2-A4E5D9884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05641" y="1651001"/>
            <a:ext cx="4968000" cy="642408"/>
          </a:xfr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A8E6A-66F1-4B9F-AF00-F525F63349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5641" y="2427285"/>
            <a:ext cx="4968000" cy="37025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47FC88-139B-4354-8F0E-FBF75D29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4C8B-ECA6-4B13-8648-3239CC177FA4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72C84-B4F0-4EA0-8A94-59777792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1043A-7CDC-4E2B-8F87-CAE2791B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70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2537-D6A3-47E3-9F97-7155B4BE6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8CB14-28DF-498B-9C1D-C5E14C86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1F71-AA4F-4C44-B710-7BC6E924E236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0759C-08B0-4761-BE34-395F275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D7FD9-3F23-4B25-A550-5254D5C8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07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2537-D6A3-47E3-9F97-7155B4BE6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8CB14-28DF-498B-9C1D-C5E14C86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1E80-109A-4896-A0A3-8EF1FE2F5E0F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0759C-08B0-4761-BE34-395F275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D7FD9-3F23-4B25-A550-5254D5C8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0DF591-5613-42DB-97FA-772DF15CA472}"/>
              </a:ext>
            </a:extLst>
          </p:cNvPr>
          <p:cNvCxnSpPr>
            <a:cxnSpLocks/>
          </p:cNvCxnSpPr>
          <p:nvPr userDrawn="1"/>
        </p:nvCxnSpPr>
        <p:spPr>
          <a:xfrm>
            <a:off x="838200" y="3429000"/>
            <a:ext cx="10633364" cy="0"/>
          </a:xfrm>
          <a:prstGeom prst="straightConnector1">
            <a:avLst/>
          </a:prstGeom>
          <a:ln w="38100">
            <a:solidFill>
              <a:schemeClr val="tx2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36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DCC281-2D0D-4E41-868F-0C4696DC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41E5-4369-4D39-A162-4899513C7D64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02174-AE4D-4DD6-AB34-2DA91966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9F928-E11F-4C7D-8274-F4B45010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68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F464-1330-47EF-9FA1-2758D0DB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72988"/>
            <a:ext cx="2570400" cy="1572709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4F97C-1AAC-427D-B664-BE2189D4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450" y="972988"/>
            <a:ext cx="7308000" cy="48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E34B-206E-4F3C-AA7E-FA88BE436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28988"/>
            <a:ext cx="2570400" cy="3240000"/>
          </a:xfrm>
          <a:solidFill>
            <a:schemeClr val="bg2"/>
          </a:solidFill>
          <a:ln w="9525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AEDC8-8171-4381-A4B1-77F3E6397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6C61-19B4-41AD-9669-B46057D50E88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79F80-E01E-4419-88C2-BD97BC6F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6D563-8BA5-4F3E-A657-0D782C86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67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3AC9859-4F6D-444F-8D82-B58CFC81F0F0}"/>
              </a:ext>
            </a:extLst>
          </p:cNvPr>
          <p:cNvSpPr/>
          <p:nvPr userDrawn="1"/>
        </p:nvSpPr>
        <p:spPr>
          <a:xfrm rot="5400000" flipV="1">
            <a:off x="8679009" y="3383633"/>
            <a:ext cx="6903075" cy="1358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FE934-544C-450B-9960-AB4CD3299CED}"/>
              </a:ext>
            </a:extLst>
          </p:cNvPr>
          <p:cNvSpPr/>
          <p:nvPr userDrawn="1"/>
        </p:nvSpPr>
        <p:spPr>
          <a:xfrm>
            <a:off x="0" y="6248960"/>
            <a:ext cx="12192000" cy="654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FB15AB-866F-4679-B017-FE9A41F0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298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A746A-BEE8-4BFA-9824-E52616991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2533"/>
            <a:ext cx="10135441" cy="4475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3EDA9-853D-4724-8C44-64E63B8C3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57450" y="6356350"/>
            <a:ext cx="10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fld id="{5ED91639-EE5F-4503-A4B0-775BE4C02926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C6092-04C7-49C7-8100-220EA542B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5825" y="6373479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8E8D5-EC0F-486E-B790-D4AFD8D19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2774" y="6356350"/>
            <a:ext cx="3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fld id="{A64B4573-58E5-42DE-9942-B69090BEFF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0D672-F627-4510-B770-2950BE1A6820}"/>
              </a:ext>
            </a:extLst>
          </p:cNvPr>
          <p:cNvSpPr/>
          <p:nvPr userDrawn="1"/>
        </p:nvSpPr>
        <p:spPr>
          <a:xfrm>
            <a:off x="-6451" y="6201075"/>
            <a:ext cx="12198451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E51803A4-577E-4945-B152-209EEA7B7DBE}"/>
              </a:ext>
            </a:extLst>
          </p:cNvPr>
          <p:cNvSpPr/>
          <p:nvPr userDrawn="1"/>
        </p:nvSpPr>
        <p:spPr>
          <a:xfrm>
            <a:off x="10968000" y="5633999"/>
            <a:ext cx="1224000" cy="12240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C330E8F-BDBB-4107-9B7D-7BF26F096E4D}"/>
              </a:ext>
            </a:extLst>
          </p:cNvPr>
          <p:cNvSpPr/>
          <p:nvPr userDrawn="1"/>
        </p:nvSpPr>
        <p:spPr>
          <a:xfrm>
            <a:off x="11038725" y="5697076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8513B5-6034-4CD0-A37F-02B637AFD3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0725" y="5679076"/>
            <a:ext cx="1116000" cy="1116000"/>
          </a:xfrm>
          <a:prstGeom prst="ellipse">
            <a:avLst/>
          </a:prstGeom>
          <a:ln>
            <a:noFill/>
          </a:ln>
        </p:spPr>
      </p:pic>
      <p:pic>
        <p:nvPicPr>
          <p:cNvPr id="1026" name="Picture 2" descr="https://upload.wikimedia.org/wikipedia/commons/thumb/b/b7/Flag_of_Europe.svg/500px-Flag_of_Europe.svg.png">
            <a:extLst>
              <a:ext uri="{FF2B5EF4-FFF2-40B4-BE49-F238E27FC236}">
                <a16:creationId xmlns:a16="http://schemas.microsoft.com/office/drawing/2014/main" id="{9C2A3C8F-C73A-4C6F-BB5F-64AB56F894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373479"/>
            <a:ext cx="54054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ck Arc 10">
            <a:extLst>
              <a:ext uri="{FF2B5EF4-FFF2-40B4-BE49-F238E27FC236}">
                <a16:creationId xmlns:a16="http://schemas.microsoft.com/office/drawing/2014/main" id="{7ACDCE7C-80EE-4B63-9DA6-6B56CB039B77}"/>
              </a:ext>
            </a:extLst>
          </p:cNvPr>
          <p:cNvSpPr/>
          <p:nvPr userDrawn="1"/>
        </p:nvSpPr>
        <p:spPr>
          <a:xfrm rot="5400000">
            <a:off x="11620099" y="5073447"/>
            <a:ext cx="712445" cy="775423"/>
          </a:xfrm>
          <a:prstGeom prst="blockArc">
            <a:avLst>
              <a:gd name="adj1" fmla="val 16179537"/>
              <a:gd name="adj2" fmla="val 0"/>
              <a:gd name="adj3" fmla="val 25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5" r:id="rId8"/>
    <p:sldLayoutId id="2147483656" r:id="rId9"/>
    <p:sldLayoutId id="2147483657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emf"/><Relationship Id="rId7" Type="http://schemas.openxmlformats.org/officeDocument/2006/relationships/image" Target="../media/image60.png"/><Relationship Id="rId12" Type="http://schemas.openxmlformats.org/officeDocument/2006/relationships/image" Target="../media/image65.jpe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emf"/><Relationship Id="rId10" Type="http://schemas.openxmlformats.org/officeDocument/2006/relationships/image" Target="../media/image63.png"/><Relationship Id="rId4" Type="http://schemas.openxmlformats.org/officeDocument/2006/relationships/image" Target="../media/image57.emf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2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8.png"/><Relationship Id="rId12" Type="http://schemas.openxmlformats.org/officeDocument/2006/relationships/image" Target="../media/image71.png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9.xml"/><Relationship Id="rId6" Type="http://schemas.openxmlformats.org/officeDocument/2006/relationships/image" Target="../media/image70.svg"/><Relationship Id="rId11" Type="http://schemas.openxmlformats.org/officeDocument/2006/relationships/image" Target="../media/image75.svg"/><Relationship Id="rId5" Type="http://schemas.openxmlformats.org/officeDocument/2006/relationships/image" Target="../media/image67.png"/><Relationship Id="rId10" Type="http://schemas.openxmlformats.org/officeDocument/2006/relationships/image" Target="../media/image70.png"/><Relationship Id="rId4" Type="http://schemas.openxmlformats.org/officeDocument/2006/relationships/image" Target="../media/image66.jpeg"/><Relationship Id="rId9" Type="http://schemas.openxmlformats.org/officeDocument/2006/relationships/image" Target="../media/image7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jpeg"/><Relationship Id="rId4" Type="http://schemas.openxmlformats.org/officeDocument/2006/relationships/image" Target="../media/image7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6.jpeg"/><Relationship Id="rId4" Type="http://schemas.openxmlformats.org/officeDocument/2006/relationships/image" Target="../media/image7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66.jpeg"/><Relationship Id="rId4" Type="http://schemas.openxmlformats.org/officeDocument/2006/relationships/image" Target="../media/image7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0.svg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2.xml"/><Relationship Id="rId6" Type="http://schemas.openxmlformats.org/officeDocument/2006/relationships/image" Target="../media/image75.png"/><Relationship Id="rId11" Type="http://schemas.openxmlformats.org/officeDocument/2006/relationships/image" Target="../media/image72.emf"/><Relationship Id="rId5" Type="http://schemas.openxmlformats.org/officeDocument/2006/relationships/image" Target="../media/image66.jpeg"/><Relationship Id="rId10" Type="http://schemas.openxmlformats.org/officeDocument/2006/relationships/image" Target="../media/image7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11111111111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11FBA-2F41-4BC8-9608-D236CB1BFE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AUTOPILOT 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DCBC7C-E0BF-4595-9A9F-9AF41B35CD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ITS European Congress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38B3BC-6D1D-4AD4-9243-F2E2FCD60846}"/>
              </a:ext>
            </a:extLst>
          </p:cNvPr>
          <p:cNvSpPr/>
          <p:nvPr/>
        </p:nvSpPr>
        <p:spPr>
          <a:xfrm>
            <a:off x="1524000" y="4393820"/>
            <a:ext cx="3600000" cy="68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</a:rPr>
              <a:t>Helmond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5A55D0-5B77-4A1F-B45C-6E2510BAD1ED}"/>
              </a:ext>
            </a:extLst>
          </p:cNvPr>
          <p:cNvSpPr/>
          <p:nvPr/>
        </p:nvSpPr>
        <p:spPr>
          <a:xfrm>
            <a:off x="6383045" y="4393820"/>
            <a:ext cx="4284955" cy="671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</a:rPr>
              <a:t>Week 23, 2019</a:t>
            </a:r>
          </a:p>
        </p:txBody>
      </p:sp>
    </p:spTree>
    <p:extLst>
      <p:ext uri="{BB962C8B-B14F-4D97-AF65-F5344CB8AC3E}">
        <p14:creationId xmlns:p14="http://schemas.microsoft.com/office/powerpoint/2010/main" val="331158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129800" cy="867772"/>
          </a:xfrm>
        </p:spPr>
        <p:txBody>
          <a:bodyPr/>
          <a:lstStyle/>
          <a:p>
            <a:r>
              <a:rPr lang="en-GB" dirty="0"/>
              <a:t>Driving modes and new services </a:t>
            </a:r>
            <a:r>
              <a:rPr lang="en-GB" b="1" dirty="0">
                <a:solidFill>
                  <a:srgbClr val="FF0000"/>
                </a:solidFill>
              </a:rPr>
              <a:t>demonstrated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10</a:t>
            </a:fld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715963" y="1997077"/>
            <a:ext cx="3314700" cy="3192463"/>
          </a:xfrm>
          <a:prstGeom prst="roundRect">
            <a:avLst/>
          </a:prstGeom>
          <a:solidFill>
            <a:srgbClr val="BECA20">
              <a:alpha val="31000"/>
            </a:srgbClr>
          </a:solidFill>
          <a:ln>
            <a:solidFill>
              <a:srgbClr val="BEC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5" name="Rounded Rectangle 4"/>
          <p:cNvSpPr/>
          <p:nvPr/>
        </p:nvSpPr>
        <p:spPr>
          <a:xfrm>
            <a:off x="4667199" y="1100139"/>
            <a:ext cx="6530975" cy="5051916"/>
          </a:xfrm>
          <a:prstGeom prst="roundRect">
            <a:avLst/>
          </a:prstGeom>
          <a:solidFill>
            <a:srgbClr val="BECA20">
              <a:alpha val="31000"/>
            </a:srgbClr>
          </a:solidFill>
          <a:ln>
            <a:solidFill>
              <a:srgbClr val="BEC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927893" y="2060577"/>
            <a:ext cx="289083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2667" dirty="0">
                <a:solidFill>
                  <a:srgbClr val="92D050"/>
                </a:solidFill>
              </a:rPr>
              <a:t>Driving Modes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1522414" y="2665963"/>
            <a:ext cx="268128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en-GB" altLang="en-US" sz="2133" b="1" dirty="0">
                <a:solidFill>
                  <a:srgbClr val="FF0000"/>
                </a:solidFill>
              </a:rPr>
              <a:t>Urban Driving</a:t>
            </a:r>
          </a:p>
          <a:p>
            <a:pPr>
              <a:spcAft>
                <a:spcPts val="600"/>
              </a:spcAft>
              <a:buNone/>
            </a:pPr>
            <a:r>
              <a:rPr lang="en-GB" altLang="en-US" sz="2133" b="1" dirty="0">
                <a:solidFill>
                  <a:srgbClr val="FF0000"/>
                </a:solidFill>
              </a:rPr>
              <a:t>Highway pilot </a:t>
            </a:r>
          </a:p>
          <a:p>
            <a:pPr>
              <a:spcAft>
                <a:spcPts val="600"/>
              </a:spcAft>
              <a:buNone/>
            </a:pPr>
            <a:r>
              <a:rPr lang="en-GB" altLang="en-US" sz="2133" b="1" dirty="0">
                <a:solidFill>
                  <a:srgbClr val="FF0000"/>
                </a:solidFill>
              </a:rPr>
              <a:t>Platooning</a:t>
            </a:r>
          </a:p>
          <a:p>
            <a:pPr>
              <a:spcAft>
                <a:spcPts val="600"/>
              </a:spcAft>
              <a:buNone/>
            </a:pPr>
            <a:r>
              <a:rPr lang="en-GB" altLang="en-US" sz="2133" b="1" dirty="0">
                <a:solidFill>
                  <a:srgbClr val="FF0000"/>
                </a:solidFill>
              </a:rPr>
              <a:t>Automated Valet Parking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5602090" y="1120776"/>
            <a:ext cx="48783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3200" dirty="0">
                <a:solidFill>
                  <a:srgbClr val="92D050"/>
                </a:solidFill>
              </a:rPr>
              <a:t>IoT enabled Services</a:t>
            </a: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5965773" y="1784957"/>
            <a:ext cx="5232400" cy="4183063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333"/>
              </a:spcAft>
              <a:buNone/>
              <a:defRPr/>
            </a:pPr>
            <a:r>
              <a:rPr lang="en-GB" sz="2133" b="1" dirty="0">
                <a:solidFill>
                  <a:srgbClr val="FF0000"/>
                </a:solidFill>
              </a:rPr>
              <a:t>Vulnerable Road User sensing</a:t>
            </a:r>
          </a:p>
          <a:p>
            <a:pPr marL="0" indent="0">
              <a:spcAft>
                <a:spcPts val="1333"/>
              </a:spcAft>
              <a:buNone/>
              <a:defRPr/>
            </a:pPr>
            <a:r>
              <a:rPr lang="en-GB" sz="2133" dirty="0">
                <a:solidFill>
                  <a:schemeClr val="accent3">
                    <a:lumMod val="50000"/>
                  </a:schemeClr>
                </a:solidFill>
              </a:rPr>
              <a:t>Automated driving route optimisation</a:t>
            </a:r>
          </a:p>
          <a:p>
            <a:pPr marL="0" indent="0">
              <a:spcAft>
                <a:spcPts val="1333"/>
              </a:spcAft>
              <a:buNone/>
              <a:defRPr/>
            </a:pPr>
            <a:r>
              <a:rPr lang="en-GB" sz="2133" b="1" dirty="0">
                <a:solidFill>
                  <a:srgbClr val="FF0000"/>
                </a:solidFill>
              </a:rPr>
              <a:t>Real time car sharing</a:t>
            </a:r>
          </a:p>
          <a:p>
            <a:pPr marL="0" indent="0">
              <a:spcAft>
                <a:spcPts val="1333"/>
              </a:spcAft>
              <a:buNone/>
              <a:defRPr/>
            </a:pPr>
            <a:r>
              <a:rPr lang="en-GB" sz="2133" dirty="0">
                <a:solidFill>
                  <a:schemeClr val="accent3">
                    <a:lumMod val="50000"/>
                  </a:schemeClr>
                </a:solidFill>
              </a:rPr>
              <a:t>Driverless car rebalancing</a:t>
            </a:r>
          </a:p>
          <a:p>
            <a:pPr marL="0" indent="0">
              <a:spcAft>
                <a:spcPts val="1333"/>
              </a:spcAft>
              <a:buNone/>
              <a:defRPr/>
            </a:pPr>
            <a:r>
              <a:rPr lang="en-GB" sz="2133" b="1" dirty="0">
                <a:solidFill>
                  <a:srgbClr val="FF0000"/>
                </a:solidFill>
              </a:rPr>
              <a:t>HD maps for automated driving vehicles</a:t>
            </a:r>
          </a:p>
          <a:p>
            <a:pPr marL="0" indent="0">
              <a:spcAft>
                <a:spcPts val="1333"/>
              </a:spcAft>
              <a:buNone/>
              <a:defRPr/>
            </a:pPr>
            <a:r>
              <a:rPr lang="en-GB" sz="2133" b="1" dirty="0">
                <a:solidFill>
                  <a:srgbClr val="FF0000"/>
                </a:solidFill>
              </a:rPr>
              <a:t>6</a:t>
            </a:r>
            <a:r>
              <a:rPr lang="en-GB" sz="2133" b="1" baseline="30000" dirty="0">
                <a:solidFill>
                  <a:srgbClr val="FF0000"/>
                </a:solidFill>
              </a:rPr>
              <a:t>th</a:t>
            </a:r>
            <a:r>
              <a:rPr lang="en-GB" sz="2133" b="1" dirty="0">
                <a:solidFill>
                  <a:srgbClr val="FF0000"/>
                </a:solidFill>
              </a:rPr>
              <a:t> sense driving</a:t>
            </a:r>
          </a:p>
          <a:p>
            <a:pPr marL="0" indent="0">
              <a:spcAft>
                <a:spcPts val="1333"/>
              </a:spcAft>
              <a:buNone/>
              <a:defRPr/>
            </a:pPr>
            <a:r>
              <a:rPr lang="en-GB" sz="2133" dirty="0">
                <a:solidFill>
                  <a:schemeClr val="accent3">
                    <a:lumMod val="50000"/>
                  </a:schemeClr>
                </a:solidFill>
              </a:rPr>
              <a:t>Dynamic </a:t>
            </a:r>
            <a:r>
              <a:rPr lang="en-GB" sz="2133" dirty="0" err="1">
                <a:solidFill>
                  <a:schemeClr val="accent3">
                    <a:lumMod val="50000"/>
                  </a:schemeClr>
                </a:solidFill>
              </a:rPr>
              <a:t>eHorizon</a:t>
            </a:r>
            <a:endParaRPr lang="en-GB" sz="2133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7793" r="11801" b="12988"/>
          <a:stretch>
            <a:fillRect/>
          </a:stretch>
        </p:blipFill>
        <p:spPr bwMode="auto">
          <a:xfrm>
            <a:off x="5356175" y="1716089"/>
            <a:ext cx="611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173" y="3094039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61" y="2335213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61" y="2951163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61" y="3567113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61" y="4183063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61" y="5416551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61" y="4799013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325940"/>
            <a:ext cx="541339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781425"/>
            <a:ext cx="541339" cy="54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225800"/>
            <a:ext cx="541339" cy="54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681289"/>
            <a:ext cx="541339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15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2C6D7-2D5A-47E6-AB43-61E5ABD9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demonstration: 2 parallel sessions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E55DE-5F03-4A90-9F77-6A1D8E5E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BD0-B6C9-4490-8E03-FF2E3F9B50AC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57E31-D3CE-44E8-AEFF-30787ADE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27D4B-E0C9-4773-B091-7C3DE49B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11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C4375D-4569-405E-A54D-E1ECEF47050A}"/>
              </a:ext>
            </a:extLst>
          </p:cNvPr>
          <p:cNvSpPr/>
          <p:nvPr/>
        </p:nvSpPr>
        <p:spPr>
          <a:xfrm>
            <a:off x="2798808" y="1401493"/>
            <a:ext cx="5673456" cy="185756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F22EA1-6E81-40C2-8908-72E43C59D6BE}"/>
              </a:ext>
            </a:extLst>
          </p:cNvPr>
          <p:cNvSpPr/>
          <p:nvPr/>
        </p:nvSpPr>
        <p:spPr>
          <a:xfrm>
            <a:off x="2798808" y="3498478"/>
            <a:ext cx="5673456" cy="185756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B695A-2B04-4BDF-83CA-EC0F0EBFD6F3}"/>
              </a:ext>
            </a:extLst>
          </p:cNvPr>
          <p:cNvSpPr/>
          <p:nvPr/>
        </p:nvSpPr>
        <p:spPr>
          <a:xfrm>
            <a:off x="479376" y="2850406"/>
            <a:ext cx="15278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Explanation</a:t>
            </a:r>
            <a:br>
              <a:rPr lang="en-GB" sz="1200" b="1" dirty="0">
                <a:solidFill>
                  <a:schemeClr val="tx1"/>
                </a:solidFill>
              </a:rPr>
            </a:br>
            <a:r>
              <a:rPr lang="en-GB" sz="1600" b="1" dirty="0">
                <a:solidFill>
                  <a:schemeClr val="tx1"/>
                </a:solidFill>
              </a:rPr>
              <a:t>AUTOPILOT</a:t>
            </a:r>
            <a:r>
              <a:rPr lang="en-GB" sz="1200" b="1" dirty="0">
                <a:solidFill>
                  <a:schemeClr val="tx1"/>
                </a:solidFill>
              </a:rPr>
              <a:t> demo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35F994-D5B8-480F-B7EC-97582E004F92}"/>
              </a:ext>
            </a:extLst>
          </p:cNvPr>
          <p:cNvSpPr/>
          <p:nvPr/>
        </p:nvSpPr>
        <p:spPr>
          <a:xfrm>
            <a:off x="2958000" y="1517794"/>
            <a:ext cx="5442256" cy="1620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Mobility Service demo</a:t>
            </a:r>
            <a:br>
              <a:rPr lang="en-GB" sz="1600" b="1" dirty="0">
                <a:solidFill>
                  <a:schemeClr val="tx1"/>
                </a:solidFill>
              </a:rPr>
            </a:br>
            <a:r>
              <a:rPr lang="en-GB" sz="1600" b="1" dirty="0">
                <a:solidFill>
                  <a:schemeClr val="tx1"/>
                </a:solidFill>
              </a:rPr>
              <a:t>Platooning &amp; AVP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(TNO, IBM, DLR)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5AEA9F-DECC-4B28-BD07-BA6647D355A1}"/>
              </a:ext>
            </a:extLst>
          </p:cNvPr>
          <p:cNvSpPr/>
          <p:nvPr/>
        </p:nvSpPr>
        <p:spPr>
          <a:xfrm>
            <a:off x="3171463" y="2634381"/>
            <a:ext cx="821129" cy="2772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pick-up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CE3182-6C96-4E89-B7CD-4D442F37989A}"/>
              </a:ext>
            </a:extLst>
          </p:cNvPr>
          <p:cNvSpPr/>
          <p:nvPr/>
        </p:nvSpPr>
        <p:spPr>
          <a:xfrm>
            <a:off x="4151784" y="2634382"/>
            <a:ext cx="4032448" cy="2772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platoon formation &amp; platooning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E03630-AC3B-4E09-9208-999631726FEA}"/>
              </a:ext>
            </a:extLst>
          </p:cNvPr>
          <p:cNvSpPr/>
          <p:nvPr/>
        </p:nvSpPr>
        <p:spPr>
          <a:xfrm>
            <a:off x="9320670" y="2850406"/>
            <a:ext cx="15278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Q&amp;A</a:t>
            </a:r>
            <a:br>
              <a:rPr lang="en-GB" sz="1600" b="1" dirty="0">
                <a:solidFill>
                  <a:schemeClr val="tx1"/>
                </a:solidFill>
              </a:rPr>
            </a:br>
            <a:r>
              <a:rPr lang="en-GB" sz="1600" b="1" dirty="0">
                <a:solidFill>
                  <a:schemeClr val="tx1"/>
                </a:solidFill>
              </a:rPr>
              <a:t>AUTOPILOT demo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797BF5-DCBD-46A7-97AA-DCD96B9D6C02}"/>
              </a:ext>
            </a:extLst>
          </p:cNvPr>
          <p:cNvCxnSpPr/>
          <p:nvPr/>
        </p:nvCxnSpPr>
        <p:spPr>
          <a:xfrm>
            <a:off x="648464" y="5850518"/>
            <a:ext cx="1615440" cy="0"/>
          </a:xfrm>
          <a:prstGeom prst="line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E515700-D6C5-4AE7-9613-474E144BC355}"/>
              </a:ext>
            </a:extLst>
          </p:cNvPr>
          <p:cNvSpPr txBox="1"/>
          <p:nvPr/>
        </p:nvSpPr>
        <p:spPr>
          <a:xfrm>
            <a:off x="995962" y="5867980"/>
            <a:ext cx="92044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/>
              <a:t>15 mins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0F2D10-A563-47F0-B331-F3D981BEBE54}"/>
              </a:ext>
            </a:extLst>
          </p:cNvPr>
          <p:cNvCxnSpPr>
            <a:cxnSpLocks/>
          </p:cNvCxnSpPr>
          <p:nvPr/>
        </p:nvCxnSpPr>
        <p:spPr>
          <a:xfrm>
            <a:off x="2798808" y="5850518"/>
            <a:ext cx="5673456" cy="0"/>
          </a:xfrm>
          <a:prstGeom prst="line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0148A5-E28F-4FAC-AF40-9CEC127B2C2C}"/>
              </a:ext>
            </a:extLst>
          </p:cNvPr>
          <p:cNvSpPr txBox="1"/>
          <p:nvPr/>
        </p:nvSpPr>
        <p:spPr>
          <a:xfrm>
            <a:off x="5175314" y="5867980"/>
            <a:ext cx="92044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/>
              <a:t>40 mins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27F36B-F6D4-495F-8451-73E90DD68BFF}"/>
              </a:ext>
            </a:extLst>
          </p:cNvPr>
          <p:cNvCxnSpPr/>
          <p:nvPr/>
        </p:nvCxnSpPr>
        <p:spPr>
          <a:xfrm>
            <a:off x="9233088" y="5850518"/>
            <a:ext cx="1615440" cy="0"/>
          </a:xfrm>
          <a:prstGeom prst="line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C07B6A7-7203-40B0-A038-FF3AE3ED77B0}"/>
              </a:ext>
            </a:extLst>
          </p:cNvPr>
          <p:cNvSpPr txBox="1"/>
          <p:nvPr/>
        </p:nvSpPr>
        <p:spPr>
          <a:xfrm>
            <a:off x="9580586" y="5867980"/>
            <a:ext cx="9204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5 mins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AF507D-163F-415B-8226-EC14E36837B5}"/>
              </a:ext>
            </a:extLst>
          </p:cNvPr>
          <p:cNvSpPr/>
          <p:nvPr/>
        </p:nvSpPr>
        <p:spPr>
          <a:xfrm>
            <a:off x="2911470" y="3602772"/>
            <a:ext cx="5488785" cy="1671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Automated Valet Parking (AVP)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Road Hazard Detection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VRU Anticipation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(DLR, NEVS, TU/e, VALEO, VTT)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BD424F1-5ACF-4860-9567-F83EC0C7B83B}"/>
              </a:ext>
            </a:extLst>
          </p:cNvPr>
          <p:cNvCxnSpPr>
            <a:stCxn id="9" idx="3"/>
            <a:endCxn id="7" idx="1"/>
          </p:cNvCxnSpPr>
          <p:nvPr/>
        </p:nvCxnSpPr>
        <p:spPr>
          <a:xfrm flipV="1">
            <a:off x="2007234" y="2330277"/>
            <a:ext cx="791574" cy="97732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1BF4B6-3657-4AC2-BE19-D900C379E76F}"/>
              </a:ext>
            </a:extLst>
          </p:cNvPr>
          <p:cNvCxnSpPr>
            <a:stCxn id="9" idx="3"/>
            <a:endCxn id="8" idx="1"/>
          </p:cNvCxnSpPr>
          <p:nvPr/>
        </p:nvCxnSpPr>
        <p:spPr>
          <a:xfrm>
            <a:off x="2007234" y="3307606"/>
            <a:ext cx="791574" cy="111965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A72F54-C766-4F65-956C-E24559458495}"/>
              </a:ext>
            </a:extLst>
          </p:cNvPr>
          <p:cNvCxnSpPr>
            <a:stCxn id="7" idx="3"/>
            <a:endCxn id="13" idx="1"/>
          </p:cNvCxnSpPr>
          <p:nvPr/>
        </p:nvCxnSpPr>
        <p:spPr>
          <a:xfrm>
            <a:off x="8472264" y="2330277"/>
            <a:ext cx="848406" cy="97732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623C59-29BA-4132-98CB-B719F257F8A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 flipV="1">
            <a:off x="8472264" y="3307606"/>
            <a:ext cx="848406" cy="111965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B18220C-7BCB-473E-B09B-5BF8B4EDE532}"/>
              </a:ext>
            </a:extLst>
          </p:cNvPr>
          <p:cNvSpPr txBox="1"/>
          <p:nvPr/>
        </p:nvSpPr>
        <p:spPr>
          <a:xfrm>
            <a:off x="3069436" y="1658208"/>
            <a:ext cx="835293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/>
              <a:t>Part 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12DC20-F71C-44AC-A790-007B7D1D6D21}"/>
              </a:ext>
            </a:extLst>
          </p:cNvPr>
          <p:cNvSpPr txBox="1"/>
          <p:nvPr/>
        </p:nvSpPr>
        <p:spPr>
          <a:xfrm>
            <a:off x="3069436" y="3730876"/>
            <a:ext cx="824072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/>
              <a:t>Part B</a:t>
            </a:r>
          </a:p>
        </p:txBody>
      </p:sp>
    </p:spTree>
    <p:extLst>
      <p:ext uri="{BB962C8B-B14F-4D97-AF65-F5344CB8AC3E}">
        <p14:creationId xmlns:p14="http://schemas.microsoft.com/office/powerpoint/2010/main" val="66890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B4EF-50E1-417B-A8A4-C39CA376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A: Mobility service demo – Public road</a:t>
            </a:r>
          </a:p>
        </p:txBody>
      </p:sp>
      <p:sp>
        <p:nvSpPr>
          <p:cNvPr id="2088" name="Content Placeholder 2087">
            <a:extLst>
              <a:ext uri="{FF2B5EF4-FFF2-40B4-BE49-F238E27FC236}">
                <a16:creationId xmlns:a16="http://schemas.microsoft.com/office/drawing/2014/main" id="{CC6EED50-8B8E-4A27-9CAB-9B7EA93F9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533"/>
            <a:ext cx="4444206" cy="4850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Integrated services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Book a car from a car sharing service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Get it using the AVP service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Find another vehicle for platooning using Platooning service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Drive in platoon supported by Platooning service</a:t>
            </a:r>
          </a:p>
          <a:p>
            <a:r>
              <a:rPr lang="en-GB" sz="1600" dirty="0"/>
              <a:t>IoT sources: connected cars, roadside cameras, traffic lights</a:t>
            </a:r>
          </a:p>
          <a:p>
            <a:r>
              <a:rPr lang="en-GB" sz="1600" dirty="0"/>
              <a:t>Automated driving modes: Platooning, AVP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CAA51-1CA3-4166-8A1C-4782BD0F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B814-5369-4656-B847-C241F35BC08F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0D481-83DB-41C4-BA61-4045417C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9EFFF-2922-4EB9-BD41-B82D8FBB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12</a:t>
            </a:fld>
            <a:endParaRPr lang="en-GB" dirty="0"/>
          </a:p>
        </p:txBody>
      </p:sp>
      <p:grpSp>
        <p:nvGrpSpPr>
          <p:cNvPr id="2087" name="Group 2086">
            <a:extLst>
              <a:ext uri="{FF2B5EF4-FFF2-40B4-BE49-F238E27FC236}">
                <a16:creationId xmlns:a16="http://schemas.microsoft.com/office/drawing/2014/main" id="{1C4CC10C-248D-4B78-8E34-D74D1479BD20}"/>
              </a:ext>
            </a:extLst>
          </p:cNvPr>
          <p:cNvGrpSpPr/>
          <p:nvPr/>
        </p:nvGrpSpPr>
        <p:grpSpPr>
          <a:xfrm>
            <a:off x="6072098" y="1513199"/>
            <a:ext cx="5565800" cy="1900268"/>
            <a:chOff x="3287688" y="1728788"/>
            <a:chExt cx="5565800" cy="1900268"/>
          </a:xfrm>
        </p:grpSpPr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899BB607-6F66-44CA-B4E4-DDFFCD463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1788" y="1943101"/>
              <a:ext cx="407988" cy="204788"/>
              <a:chOff x="1653" y="1224"/>
              <a:chExt cx="257" cy="129"/>
            </a:xfrm>
          </p:grpSpPr>
          <p:sp>
            <p:nvSpPr>
              <p:cNvPr id="2084" name="Oval 5">
                <a:extLst>
                  <a:ext uri="{FF2B5EF4-FFF2-40B4-BE49-F238E27FC236}">
                    <a16:creationId xmlns:a16="http://schemas.microsoft.com/office/drawing/2014/main" id="{CF0320E0-9330-41CF-B701-80F0A29FB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" y="1306"/>
                <a:ext cx="47" cy="47"/>
              </a:xfrm>
              <a:prstGeom prst="ellipse">
                <a:avLst/>
              </a:prstGeom>
              <a:solidFill>
                <a:srgbClr val="D7306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5" name="Oval 6">
                <a:extLst>
                  <a:ext uri="{FF2B5EF4-FFF2-40B4-BE49-F238E27FC236}">
                    <a16:creationId xmlns:a16="http://schemas.microsoft.com/office/drawing/2014/main" id="{71810F25-62EF-41D9-8D58-6517D3A72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8" y="1306"/>
                <a:ext cx="47" cy="47"/>
              </a:xfrm>
              <a:prstGeom prst="ellipse">
                <a:avLst/>
              </a:prstGeom>
              <a:solidFill>
                <a:srgbClr val="D7306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6" name="Freeform 7">
                <a:extLst>
                  <a:ext uri="{FF2B5EF4-FFF2-40B4-BE49-F238E27FC236}">
                    <a16:creationId xmlns:a16="http://schemas.microsoft.com/office/drawing/2014/main" id="{0F52786A-D2C6-42C4-BAFD-59B2C310FC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3" y="1224"/>
                <a:ext cx="257" cy="105"/>
              </a:xfrm>
              <a:custGeom>
                <a:avLst/>
                <a:gdLst>
                  <a:gd name="T0" fmla="*/ 560 w 1408"/>
                  <a:gd name="T1" fmla="*/ 256 h 576"/>
                  <a:gd name="T2" fmla="*/ 560 w 1408"/>
                  <a:gd name="T3" fmla="*/ 64 h 576"/>
                  <a:gd name="T4" fmla="*/ 780 w 1408"/>
                  <a:gd name="T5" fmla="*/ 64 h 576"/>
                  <a:gd name="T6" fmla="*/ 824 w 1408"/>
                  <a:gd name="T7" fmla="*/ 84 h 576"/>
                  <a:gd name="T8" fmla="*/ 997 w 1408"/>
                  <a:gd name="T9" fmla="*/ 256 h 576"/>
                  <a:gd name="T10" fmla="*/ 560 w 1408"/>
                  <a:gd name="T11" fmla="*/ 256 h 576"/>
                  <a:gd name="T12" fmla="*/ 496 w 1408"/>
                  <a:gd name="T13" fmla="*/ 256 h 576"/>
                  <a:gd name="T14" fmla="*/ 92 w 1408"/>
                  <a:gd name="T15" fmla="*/ 256 h 576"/>
                  <a:gd name="T16" fmla="*/ 264 w 1408"/>
                  <a:gd name="T17" fmla="*/ 84 h 576"/>
                  <a:gd name="T18" fmla="*/ 309 w 1408"/>
                  <a:gd name="T19" fmla="*/ 64 h 576"/>
                  <a:gd name="T20" fmla="*/ 496 w 1408"/>
                  <a:gd name="T21" fmla="*/ 64 h 576"/>
                  <a:gd name="T22" fmla="*/ 496 w 1408"/>
                  <a:gd name="T23" fmla="*/ 256 h 576"/>
                  <a:gd name="T24" fmla="*/ 1248 w 1408"/>
                  <a:gd name="T25" fmla="*/ 256 h 576"/>
                  <a:gd name="T26" fmla="*/ 1116 w 1408"/>
                  <a:gd name="T27" fmla="*/ 256 h 576"/>
                  <a:gd name="T28" fmla="*/ 1071 w 1408"/>
                  <a:gd name="T29" fmla="*/ 237 h 576"/>
                  <a:gd name="T30" fmla="*/ 869 w 1408"/>
                  <a:gd name="T31" fmla="*/ 37 h 576"/>
                  <a:gd name="T32" fmla="*/ 778 w 1408"/>
                  <a:gd name="T33" fmla="*/ 0 h 576"/>
                  <a:gd name="T34" fmla="*/ 309 w 1408"/>
                  <a:gd name="T35" fmla="*/ 0 h 576"/>
                  <a:gd name="T36" fmla="*/ 218 w 1408"/>
                  <a:gd name="T37" fmla="*/ 37 h 576"/>
                  <a:gd name="T38" fmla="*/ 20 w 1408"/>
                  <a:gd name="T39" fmla="*/ 237 h 576"/>
                  <a:gd name="T40" fmla="*/ 0 w 1408"/>
                  <a:gd name="T41" fmla="*/ 284 h 576"/>
                  <a:gd name="T42" fmla="*/ 0 w 1408"/>
                  <a:gd name="T43" fmla="*/ 448 h 576"/>
                  <a:gd name="T44" fmla="*/ 128 w 1408"/>
                  <a:gd name="T45" fmla="*/ 576 h 576"/>
                  <a:gd name="T46" fmla="*/ 144 w 1408"/>
                  <a:gd name="T47" fmla="*/ 576 h 576"/>
                  <a:gd name="T48" fmla="*/ 320 w 1408"/>
                  <a:gd name="T49" fmla="*/ 400 h 576"/>
                  <a:gd name="T50" fmla="*/ 496 w 1408"/>
                  <a:gd name="T51" fmla="*/ 576 h 576"/>
                  <a:gd name="T52" fmla="*/ 912 w 1408"/>
                  <a:gd name="T53" fmla="*/ 576 h 576"/>
                  <a:gd name="T54" fmla="*/ 1088 w 1408"/>
                  <a:gd name="T55" fmla="*/ 400 h 576"/>
                  <a:gd name="T56" fmla="*/ 1264 w 1408"/>
                  <a:gd name="T57" fmla="*/ 576 h 576"/>
                  <a:gd name="T58" fmla="*/ 1344 w 1408"/>
                  <a:gd name="T59" fmla="*/ 576 h 576"/>
                  <a:gd name="T60" fmla="*/ 1408 w 1408"/>
                  <a:gd name="T61" fmla="*/ 512 h 576"/>
                  <a:gd name="T62" fmla="*/ 1408 w 1408"/>
                  <a:gd name="T63" fmla="*/ 416 h 576"/>
                  <a:gd name="T64" fmla="*/ 1248 w 1408"/>
                  <a:gd name="T65" fmla="*/ 25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8" h="576">
                    <a:moveTo>
                      <a:pt x="560" y="256"/>
                    </a:moveTo>
                    <a:lnTo>
                      <a:pt x="560" y="64"/>
                    </a:lnTo>
                    <a:lnTo>
                      <a:pt x="780" y="64"/>
                    </a:lnTo>
                    <a:cubicBezTo>
                      <a:pt x="797" y="64"/>
                      <a:pt x="813" y="71"/>
                      <a:pt x="824" y="84"/>
                    </a:cubicBezTo>
                    <a:lnTo>
                      <a:pt x="997" y="256"/>
                    </a:lnTo>
                    <a:lnTo>
                      <a:pt x="560" y="256"/>
                    </a:lnTo>
                    <a:close/>
                    <a:moveTo>
                      <a:pt x="496" y="256"/>
                    </a:moveTo>
                    <a:lnTo>
                      <a:pt x="92" y="256"/>
                    </a:lnTo>
                    <a:lnTo>
                      <a:pt x="264" y="84"/>
                    </a:lnTo>
                    <a:cubicBezTo>
                      <a:pt x="277" y="71"/>
                      <a:pt x="293" y="64"/>
                      <a:pt x="309" y="64"/>
                    </a:cubicBezTo>
                    <a:lnTo>
                      <a:pt x="496" y="64"/>
                    </a:lnTo>
                    <a:lnTo>
                      <a:pt x="496" y="256"/>
                    </a:lnTo>
                    <a:close/>
                    <a:moveTo>
                      <a:pt x="1248" y="256"/>
                    </a:moveTo>
                    <a:lnTo>
                      <a:pt x="1116" y="256"/>
                    </a:lnTo>
                    <a:cubicBezTo>
                      <a:pt x="1098" y="256"/>
                      <a:pt x="1082" y="250"/>
                      <a:pt x="1071" y="237"/>
                    </a:cubicBezTo>
                    <a:lnTo>
                      <a:pt x="869" y="37"/>
                    </a:lnTo>
                    <a:cubicBezTo>
                      <a:pt x="845" y="13"/>
                      <a:pt x="813" y="0"/>
                      <a:pt x="778" y="0"/>
                    </a:cubicBezTo>
                    <a:lnTo>
                      <a:pt x="309" y="0"/>
                    </a:lnTo>
                    <a:cubicBezTo>
                      <a:pt x="276" y="0"/>
                      <a:pt x="242" y="13"/>
                      <a:pt x="218" y="37"/>
                    </a:cubicBezTo>
                    <a:lnTo>
                      <a:pt x="20" y="237"/>
                    </a:lnTo>
                    <a:cubicBezTo>
                      <a:pt x="7" y="250"/>
                      <a:pt x="0" y="266"/>
                      <a:pt x="0" y="284"/>
                    </a:cubicBezTo>
                    <a:lnTo>
                      <a:pt x="0" y="448"/>
                    </a:lnTo>
                    <a:cubicBezTo>
                      <a:pt x="0" y="519"/>
                      <a:pt x="58" y="576"/>
                      <a:pt x="128" y="576"/>
                    </a:cubicBezTo>
                    <a:lnTo>
                      <a:pt x="144" y="576"/>
                    </a:lnTo>
                    <a:cubicBezTo>
                      <a:pt x="144" y="479"/>
                      <a:pt x="223" y="400"/>
                      <a:pt x="320" y="400"/>
                    </a:cubicBezTo>
                    <a:cubicBezTo>
                      <a:pt x="418" y="400"/>
                      <a:pt x="496" y="479"/>
                      <a:pt x="496" y="576"/>
                    </a:cubicBezTo>
                    <a:lnTo>
                      <a:pt x="912" y="576"/>
                    </a:lnTo>
                    <a:cubicBezTo>
                      <a:pt x="912" y="479"/>
                      <a:pt x="991" y="400"/>
                      <a:pt x="1088" y="400"/>
                    </a:cubicBezTo>
                    <a:cubicBezTo>
                      <a:pt x="1186" y="400"/>
                      <a:pt x="1264" y="479"/>
                      <a:pt x="1264" y="576"/>
                    </a:cubicBezTo>
                    <a:lnTo>
                      <a:pt x="1344" y="576"/>
                    </a:lnTo>
                    <a:cubicBezTo>
                      <a:pt x="1380" y="576"/>
                      <a:pt x="1408" y="548"/>
                      <a:pt x="1408" y="512"/>
                    </a:cubicBezTo>
                    <a:lnTo>
                      <a:pt x="1408" y="416"/>
                    </a:lnTo>
                    <a:cubicBezTo>
                      <a:pt x="1408" y="328"/>
                      <a:pt x="1336" y="256"/>
                      <a:pt x="1248" y="256"/>
                    </a:cubicBezTo>
                    <a:close/>
                  </a:path>
                </a:pathLst>
              </a:custGeom>
              <a:solidFill>
                <a:srgbClr val="D7306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CB5BAC03-510A-4626-88CF-8E98410164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7175" y="2571751"/>
              <a:ext cx="188913" cy="290513"/>
            </a:xfrm>
            <a:custGeom>
              <a:avLst/>
              <a:gdLst>
                <a:gd name="T0" fmla="*/ 352 w 704"/>
                <a:gd name="T1" fmla="*/ 480 h 1088"/>
                <a:gd name="T2" fmla="*/ 208 w 704"/>
                <a:gd name="T3" fmla="*/ 336 h 1088"/>
                <a:gd name="T4" fmla="*/ 352 w 704"/>
                <a:gd name="T5" fmla="*/ 192 h 1088"/>
                <a:gd name="T6" fmla="*/ 496 w 704"/>
                <a:gd name="T7" fmla="*/ 336 h 1088"/>
                <a:gd name="T8" fmla="*/ 352 w 704"/>
                <a:gd name="T9" fmla="*/ 480 h 1088"/>
                <a:gd name="T10" fmla="*/ 352 w 704"/>
                <a:gd name="T11" fmla="*/ 0 h 1088"/>
                <a:gd name="T12" fmla="*/ 76 w 704"/>
                <a:gd name="T13" fmla="*/ 148 h 1088"/>
                <a:gd name="T14" fmla="*/ 40 w 704"/>
                <a:gd name="T15" fmla="*/ 460 h 1088"/>
                <a:gd name="T16" fmla="*/ 192 w 704"/>
                <a:gd name="T17" fmla="*/ 796 h 1088"/>
                <a:gd name="T18" fmla="*/ 324 w 704"/>
                <a:gd name="T19" fmla="*/ 1071 h 1088"/>
                <a:gd name="T20" fmla="*/ 352 w 704"/>
                <a:gd name="T21" fmla="*/ 1088 h 1088"/>
                <a:gd name="T22" fmla="*/ 381 w 704"/>
                <a:gd name="T23" fmla="*/ 1071 h 1088"/>
                <a:gd name="T24" fmla="*/ 512 w 704"/>
                <a:gd name="T25" fmla="*/ 796 h 1088"/>
                <a:gd name="T26" fmla="*/ 664 w 704"/>
                <a:gd name="T27" fmla="*/ 460 h 1088"/>
                <a:gd name="T28" fmla="*/ 629 w 704"/>
                <a:gd name="T29" fmla="*/ 148 h 1088"/>
                <a:gd name="T30" fmla="*/ 352 w 704"/>
                <a:gd name="T31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4" h="1088">
                  <a:moveTo>
                    <a:pt x="352" y="480"/>
                  </a:moveTo>
                  <a:cubicBezTo>
                    <a:pt x="272" y="480"/>
                    <a:pt x="208" y="416"/>
                    <a:pt x="208" y="336"/>
                  </a:cubicBezTo>
                  <a:cubicBezTo>
                    <a:pt x="208" y="256"/>
                    <a:pt x="272" y="192"/>
                    <a:pt x="352" y="192"/>
                  </a:cubicBezTo>
                  <a:cubicBezTo>
                    <a:pt x="432" y="192"/>
                    <a:pt x="496" y="256"/>
                    <a:pt x="496" y="336"/>
                  </a:cubicBezTo>
                  <a:cubicBezTo>
                    <a:pt x="496" y="416"/>
                    <a:pt x="432" y="480"/>
                    <a:pt x="352" y="480"/>
                  </a:cubicBezTo>
                  <a:close/>
                  <a:moveTo>
                    <a:pt x="352" y="0"/>
                  </a:moveTo>
                  <a:cubicBezTo>
                    <a:pt x="242" y="0"/>
                    <a:pt x="138" y="55"/>
                    <a:pt x="76" y="148"/>
                  </a:cubicBezTo>
                  <a:cubicBezTo>
                    <a:pt x="13" y="239"/>
                    <a:pt x="0" y="356"/>
                    <a:pt x="40" y="460"/>
                  </a:cubicBezTo>
                  <a:lnTo>
                    <a:pt x="192" y="796"/>
                  </a:lnTo>
                  <a:lnTo>
                    <a:pt x="324" y="1071"/>
                  </a:lnTo>
                  <a:cubicBezTo>
                    <a:pt x="328" y="1082"/>
                    <a:pt x="340" y="1088"/>
                    <a:pt x="352" y="1088"/>
                  </a:cubicBezTo>
                  <a:cubicBezTo>
                    <a:pt x="365" y="1088"/>
                    <a:pt x="376" y="1082"/>
                    <a:pt x="381" y="1071"/>
                  </a:cubicBezTo>
                  <a:lnTo>
                    <a:pt x="512" y="796"/>
                  </a:lnTo>
                  <a:lnTo>
                    <a:pt x="664" y="460"/>
                  </a:lnTo>
                  <a:cubicBezTo>
                    <a:pt x="704" y="356"/>
                    <a:pt x="692" y="239"/>
                    <a:pt x="629" y="148"/>
                  </a:cubicBezTo>
                  <a:cubicBezTo>
                    <a:pt x="567" y="55"/>
                    <a:pt x="463" y="0"/>
                    <a:pt x="35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65" name="Picture 17">
              <a:extLst>
                <a:ext uri="{FF2B5EF4-FFF2-40B4-BE49-F238E27FC236}">
                  <a16:creationId xmlns:a16="http://schemas.microsoft.com/office/drawing/2014/main" id="{59594475-82CC-4AB2-9A39-F2DCDBA002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688" y="2046288"/>
              <a:ext cx="3476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9FC0B4E-2C3A-4C44-940F-BF55A2117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2138" y="2933701"/>
              <a:ext cx="203200" cy="214313"/>
              <a:chOff x="2773" y="1848"/>
              <a:chExt cx="128" cy="135"/>
            </a:xfrm>
            <a:solidFill>
              <a:schemeClr val="accent3"/>
            </a:solidFill>
          </p:grpSpPr>
          <p:sp>
            <p:nvSpPr>
              <p:cNvPr id="2078" name="Oval 18">
                <a:extLst>
                  <a:ext uri="{FF2B5EF4-FFF2-40B4-BE49-F238E27FC236}">
                    <a16:creationId xmlns:a16="http://schemas.microsoft.com/office/drawing/2014/main" id="{B21095D8-97FA-4610-90D0-90BA59A9D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1848"/>
                <a:ext cx="64" cy="63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9" name="Freeform 19">
                <a:extLst>
                  <a:ext uri="{FF2B5EF4-FFF2-40B4-BE49-F238E27FC236}">
                    <a16:creationId xmlns:a16="http://schemas.microsoft.com/office/drawing/2014/main" id="{F20BF39D-8593-47C6-B1D0-C3980C2DD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1919"/>
                <a:ext cx="128" cy="64"/>
              </a:xfrm>
              <a:custGeom>
                <a:avLst/>
                <a:gdLst>
                  <a:gd name="T0" fmla="*/ 1024 w 1024"/>
                  <a:gd name="T1" fmla="*/ 512 h 512"/>
                  <a:gd name="T2" fmla="*/ 1024 w 1024"/>
                  <a:gd name="T3" fmla="*/ 256 h 512"/>
                  <a:gd name="T4" fmla="*/ 973 w 1024"/>
                  <a:gd name="T5" fmla="*/ 154 h 512"/>
                  <a:gd name="T6" fmla="*/ 724 w 1024"/>
                  <a:gd name="T7" fmla="*/ 32 h 512"/>
                  <a:gd name="T8" fmla="*/ 512 w 1024"/>
                  <a:gd name="T9" fmla="*/ 0 h 512"/>
                  <a:gd name="T10" fmla="*/ 301 w 1024"/>
                  <a:gd name="T11" fmla="*/ 32 h 512"/>
                  <a:gd name="T12" fmla="*/ 52 w 1024"/>
                  <a:gd name="T13" fmla="*/ 154 h 512"/>
                  <a:gd name="T14" fmla="*/ 0 w 1024"/>
                  <a:gd name="T15" fmla="*/ 256 h 512"/>
                  <a:gd name="T16" fmla="*/ 0 w 1024"/>
                  <a:gd name="T17" fmla="*/ 512 h 512"/>
                  <a:gd name="T18" fmla="*/ 1024 w 1024"/>
                  <a:gd name="T1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4" h="512">
                    <a:moveTo>
                      <a:pt x="1024" y="512"/>
                    </a:moveTo>
                    <a:lnTo>
                      <a:pt x="1024" y="256"/>
                    </a:lnTo>
                    <a:cubicBezTo>
                      <a:pt x="1024" y="218"/>
                      <a:pt x="1005" y="180"/>
                      <a:pt x="973" y="154"/>
                    </a:cubicBezTo>
                    <a:cubicBezTo>
                      <a:pt x="903" y="96"/>
                      <a:pt x="813" y="58"/>
                      <a:pt x="724" y="32"/>
                    </a:cubicBezTo>
                    <a:cubicBezTo>
                      <a:pt x="660" y="13"/>
                      <a:pt x="589" y="0"/>
                      <a:pt x="512" y="0"/>
                    </a:cubicBezTo>
                    <a:cubicBezTo>
                      <a:pt x="442" y="0"/>
                      <a:pt x="372" y="13"/>
                      <a:pt x="301" y="32"/>
                    </a:cubicBezTo>
                    <a:cubicBezTo>
                      <a:pt x="212" y="58"/>
                      <a:pt x="122" y="103"/>
                      <a:pt x="52" y="154"/>
                    </a:cubicBezTo>
                    <a:cubicBezTo>
                      <a:pt x="20" y="180"/>
                      <a:pt x="0" y="218"/>
                      <a:pt x="0" y="256"/>
                    </a:cubicBezTo>
                    <a:lnTo>
                      <a:pt x="0" y="512"/>
                    </a:lnTo>
                    <a:lnTo>
                      <a:pt x="1024" y="512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7606A81-CD02-4834-A3E5-4DBFB5D929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0838" y="2571751"/>
              <a:ext cx="187325" cy="290513"/>
            </a:xfrm>
            <a:custGeom>
              <a:avLst/>
              <a:gdLst>
                <a:gd name="T0" fmla="*/ 352 w 704"/>
                <a:gd name="T1" fmla="*/ 480 h 1088"/>
                <a:gd name="T2" fmla="*/ 208 w 704"/>
                <a:gd name="T3" fmla="*/ 336 h 1088"/>
                <a:gd name="T4" fmla="*/ 352 w 704"/>
                <a:gd name="T5" fmla="*/ 192 h 1088"/>
                <a:gd name="T6" fmla="*/ 496 w 704"/>
                <a:gd name="T7" fmla="*/ 336 h 1088"/>
                <a:gd name="T8" fmla="*/ 352 w 704"/>
                <a:gd name="T9" fmla="*/ 480 h 1088"/>
                <a:gd name="T10" fmla="*/ 352 w 704"/>
                <a:gd name="T11" fmla="*/ 0 h 1088"/>
                <a:gd name="T12" fmla="*/ 76 w 704"/>
                <a:gd name="T13" fmla="*/ 148 h 1088"/>
                <a:gd name="T14" fmla="*/ 40 w 704"/>
                <a:gd name="T15" fmla="*/ 460 h 1088"/>
                <a:gd name="T16" fmla="*/ 192 w 704"/>
                <a:gd name="T17" fmla="*/ 796 h 1088"/>
                <a:gd name="T18" fmla="*/ 324 w 704"/>
                <a:gd name="T19" fmla="*/ 1071 h 1088"/>
                <a:gd name="T20" fmla="*/ 352 w 704"/>
                <a:gd name="T21" fmla="*/ 1088 h 1088"/>
                <a:gd name="T22" fmla="*/ 381 w 704"/>
                <a:gd name="T23" fmla="*/ 1071 h 1088"/>
                <a:gd name="T24" fmla="*/ 512 w 704"/>
                <a:gd name="T25" fmla="*/ 796 h 1088"/>
                <a:gd name="T26" fmla="*/ 664 w 704"/>
                <a:gd name="T27" fmla="*/ 460 h 1088"/>
                <a:gd name="T28" fmla="*/ 629 w 704"/>
                <a:gd name="T29" fmla="*/ 148 h 1088"/>
                <a:gd name="T30" fmla="*/ 352 w 704"/>
                <a:gd name="T31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4" h="1088">
                  <a:moveTo>
                    <a:pt x="352" y="480"/>
                  </a:moveTo>
                  <a:cubicBezTo>
                    <a:pt x="272" y="480"/>
                    <a:pt x="208" y="416"/>
                    <a:pt x="208" y="336"/>
                  </a:cubicBezTo>
                  <a:cubicBezTo>
                    <a:pt x="208" y="256"/>
                    <a:pt x="272" y="192"/>
                    <a:pt x="352" y="192"/>
                  </a:cubicBezTo>
                  <a:cubicBezTo>
                    <a:pt x="432" y="192"/>
                    <a:pt x="496" y="256"/>
                    <a:pt x="496" y="336"/>
                  </a:cubicBezTo>
                  <a:cubicBezTo>
                    <a:pt x="496" y="416"/>
                    <a:pt x="432" y="480"/>
                    <a:pt x="352" y="480"/>
                  </a:cubicBezTo>
                  <a:close/>
                  <a:moveTo>
                    <a:pt x="352" y="0"/>
                  </a:moveTo>
                  <a:cubicBezTo>
                    <a:pt x="242" y="0"/>
                    <a:pt x="138" y="55"/>
                    <a:pt x="76" y="148"/>
                  </a:cubicBezTo>
                  <a:cubicBezTo>
                    <a:pt x="13" y="239"/>
                    <a:pt x="0" y="356"/>
                    <a:pt x="40" y="460"/>
                  </a:cubicBezTo>
                  <a:lnTo>
                    <a:pt x="192" y="796"/>
                  </a:lnTo>
                  <a:lnTo>
                    <a:pt x="324" y="1071"/>
                  </a:lnTo>
                  <a:cubicBezTo>
                    <a:pt x="328" y="1082"/>
                    <a:pt x="340" y="1088"/>
                    <a:pt x="352" y="1088"/>
                  </a:cubicBezTo>
                  <a:cubicBezTo>
                    <a:pt x="365" y="1088"/>
                    <a:pt x="376" y="1082"/>
                    <a:pt x="381" y="1071"/>
                  </a:cubicBezTo>
                  <a:lnTo>
                    <a:pt x="512" y="796"/>
                  </a:lnTo>
                  <a:lnTo>
                    <a:pt x="664" y="460"/>
                  </a:lnTo>
                  <a:cubicBezTo>
                    <a:pt x="704" y="356"/>
                    <a:pt x="692" y="239"/>
                    <a:pt x="629" y="148"/>
                  </a:cubicBezTo>
                  <a:cubicBezTo>
                    <a:pt x="567" y="55"/>
                    <a:pt x="463" y="0"/>
                    <a:pt x="35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B61631E-DDE1-4C84-A830-E691F6160E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1650" y="2551113"/>
              <a:ext cx="1011238" cy="134938"/>
            </a:xfrm>
            <a:custGeom>
              <a:avLst/>
              <a:gdLst>
                <a:gd name="T0" fmla="*/ 0 w 2787"/>
                <a:gd name="T1" fmla="*/ 145 h 371"/>
                <a:gd name="T2" fmla="*/ 2708 w 2787"/>
                <a:gd name="T3" fmla="*/ 145 h 371"/>
                <a:gd name="T4" fmla="*/ 2708 w 2787"/>
                <a:gd name="T5" fmla="*/ 225 h 371"/>
                <a:gd name="T6" fmla="*/ 0 w 2787"/>
                <a:gd name="T7" fmla="*/ 225 h 371"/>
                <a:gd name="T8" fmla="*/ 0 w 2787"/>
                <a:gd name="T9" fmla="*/ 145 h 371"/>
                <a:gd name="T10" fmla="*/ 2488 w 2787"/>
                <a:gd name="T11" fmla="*/ 11 h 371"/>
                <a:gd name="T12" fmla="*/ 2787 w 2787"/>
                <a:gd name="T13" fmla="*/ 185 h 371"/>
                <a:gd name="T14" fmla="*/ 2488 w 2787"/>
                <a:gd name="T15" fmla="*/ 360 h 371"/>
                <a:gd name="T16" fmla="*/ 2434 w 2787"/>
                <a:gd name="T17" fmla="*/ 346 h 371"/>
                <a:gd name="T18" fmla="*/ 2448 w 2787"/>
                <a:gd name="T19" fmla="*/ 291 h 371"/>
                <a:gd name="T20" fmla="*/ 2688 w 2787"/>
                <a:gd name="T21" fmla="*/ 151 h 371"/>
                <a:gd name="T22" fmla="*/ 2688 w 2787"/>
                <a:gd name="T23" fmla="*/ 220 h 371"/>
                <a:gd name="T24" fmla="*/ 2448 w 2787"/>
                <a:gd name="T25" fmla="*/ 80 h 371"/>
                <a:gd name="T26" fmla="*/ 2434 w 2787"/>
                <a:gd name="T27" fmla="*/ 25 h 371"/>
                <a:gd name="T28" fmla="*/ 2488 w 2787"/>
                <a:gd name="T29" fmla="*/ 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87" h="371">
                  <a:moveTo>
                    <a:pt x="0" y="145"/>
                  </a:moveTo>
                  <a:lnTo>
                    <a:pt x="2708" y="145"/>
                  </a:lnTo>
                  <a:lnTo>
                    <a:pt x="2708" y="225"/>
                  </a:lnTo>
                  <a:lnTo>
                    <a:pt x="0" y="225"/>
                  </a:lnTo>
                  <a:lnTo>
                    <a:pt x="0" y="145"/>
                  </a:lnTo>
                  <a:close/>
                  <a:moveTo>
                    <a:pt x="2488" y="11"/>
                  </a:moveTo>
                  <a:lnTo>
                    <a:pt x="2787" y="185"/>
                  </a:lnTo>
                  <a:lnTo>
                    <a:pt x="2488" y="360"/>
                  </a:lnTo>
                  <a:cubicBezTo>
                    <a:pt x="2469" y="371"/>
                    <a:pt x="2445" y="365"/>
                    <a:pt x="2434" y="346"/>
                  </a:cubicBezTo>
                  <a:cubicBezTo>
                    <a:pt x="2422" y="327"/>
                    <a:pt x="2429" y="302"/>
                    <a:pt x="2448" y="291"/>
                  </a:cubicBezTo>
                  <a:lnTo>
                    <a:pt x="2688" y="151"/>
                  </a:lnTo>
                  <a:lnTo>
                    <a:pt x="2688" y="220"/>
                  </a:lnTo>
                  <a:lnTo>
                    <a:pt x="2448" y="80"/>
                  </a:lnTo>
                  <a:cubicBezTo>
                    <a:pt x="2429" y="69"/>
                    <a:pt x="2422" y="44"/>
                    <a:pt x="2434" y="25"/>
                  </a:cubicBezTo>
                  <a:cubicBezTo>
                    <a:pt x="2445" y="6"/>
                    <a:pt x="2469" y="0"/>
                    <a:pt x="2488" y="11"/>
                  </a:cubicBezTo>
                  <a:close/>
                </a:path>
              </a:pathLst>
            </a:custGeom>
            <a:solidFill>
              <a:srgbClr val="D7306D"/>
            </a:solidFill>
            <a:ln w="0" cap="flat">
              <a:solidFill>
                <a:srgbClr val="D7306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F990FF2-2DB2-4246-A392-286DF6C9D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1650" y="2741613"/>
              <a:ext cx="1011238" cy="134938"/>
            </a:xfrm>
            <a:custGeom>
              <a:avLst/>
              <a:gdLst>
                <a:gd name="T0" fmla="*/ 0 w 2787"/>
                <a:gd name="T1" fmla="*/ 145 h 371"/>
                <a:gd name="T2" fmla="*/ 2708 w 2787"/>
                <a:gd name="T3" fmla="*/ 145 h 371"/>
                <a:gd name="T4" fmla="*/ 2708 w 2787"/>
                <a:gd name="T5" fmla="*/ 225 h 371"/>
                <a:gd name="T6" fmla="*/ 0 w 2787"/>
                <a:gd name="T7" fmla="*/ 225 h 371"/>
                <a:gd name="T8" fmla="*/ 0 w 2787"/>
                <a:gd name="T9" fmla="*/ 145 h 371"/>
                <a:gd name="T10" fmla="*/ 2488 w 2787"/>
                <a:gd name="T11" fmla="*/ 11 h 371"/>
                <a:gd name="T12" fmla="*/ 2787 w 2787"/>
                <a:gd name="T13" fmla="*/ 185 h 371"/>
                <a:gd name="T14" fmla="*/ 2488 w 2787"/>
                <a:gd name="T15" fmla="*/ 360 h 371"/>
                <a:gd name="T16" fmla="*/ 2434 w 2787"/>
                <a:gd name="T17" fmla="*/ 346 h 371"/>
                <a:gd name="T18" fmla="*/ 2448 w 2787"/>
                <a:gd name="T19" fmla="*/ 291 h 371"/>
                <a:gd name="T20" fmla="*/ 2688 w 2787"/>
                <a:gd name="T21" fmla="*/ 151 h 371"/>
                <a:gd name="T22" fmla="*/ 2688 w 2787"/>
                <a:gd name="T23" fmla="*/ 220 h 371"/>
                <a:gd name="T24" fmla="*/ 2448 w 2787"/>
                <a:gd name="T25" fmla="*/ 80 h 371"/>
                <a:gd name="T26" fmla="*/ 2434 w 2787"/>
                <a:gd name="T27" fmla="*/ 25 h 371"/>
                <a:gd name="T28" fmla="*/ 2488 w 2787"/>
                <a:gd name="T29" fmla="*/ 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87" h="371">
                  <a:moveTo>
                    <a:pt x="0" y="145"/>
                  </a:moveTo>
                  <a:lnTo>
                    <a:pt x="2708" y="145"/>
                  </a:lnTo>
                  <a:lnTo>
                    <a:pt x="2708" y="225"/>
                  </a:lnTo>
                  <a:lnTo>
                    <a:pt x="0" y="225"/>
                  </a:lnTo>
                  <a:lnTo>
                    <a:pt x="0" y="145"/>
                  </a:lnTo>
                  <a:close/>
                  <a:moveTo>
                    <a:pt x="2488" y="11"/>
                  </a:moveTo>
                  <a:lnTo>
                    <a:pt x="2787" y="185"/>
                  </a:lnTo>
                  <a:lnTo>
                    <a:pt x="2488" y="360"/>
                  </a:lnTo>
                  <a:cubicBezTo>
                    <a:pt x="2469" y="371"/>
                    <a:pt x="2445" y="365"/>
                    <a:pt x="2434" y="346"/>
                  </a:cubicBezTo>
                  <a:cubicBezTo>
                    <a:pt x="2422" y="327"/>
                    <a:pt x="2429" y="302"/>
                    <a:pt x="2448" y="291"/>
                  </a:cubicBezTo>
                  <a:lnTo>
                    <a:pt x="2688" y="151"/>
                  </a:lnTo>
                  <a:lnTo>
                    <a:pt x="2688" y="220"/>
                  </a:lnTo>
                  <a:lnTo>
                    <a:pt x="2448" y="80"/>
                  </a:lnTo>
                  <a:cubicBezTo>
                    <a:pt x="2429" y="69"/>
                    <a:pt x="2422" y="44"/>
                    <a:pt x="2434" y="25"/>
                  </a:cubicBezTo>
                  <a:cubicBezTo>
                    <a:pt x="2445" y="6"/>
                    <a:pt x="2469" y="0"/>
                    <a:pt x="2488" y="11"/>
                  </a:cubicBezTo>
                  <a:close/>
                </a:path>
              </a:pathLst>
            </a:custGeom>
            <a:solidFill>
              <a:srgbClr val="924CFC"/>
            </a:solidFill>
            <a:ln w="0" cap="flat">
              <a:solidFill>
                <a:srgbClr val="924CF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73" name="Picture 25">
              <a:extLst>
                <a:ext uri="{FF2B5EF4-FFF2-40B4-BE49-F238E27FC236}">
                  <a16:creationId xmlns:a16="http://schemas.microsoft.com/office/drawing/2014/main" id="{D0A1ED21-F90E-4B2A-BF9B-56C3ACAECA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463" y="3155951"/>
              <a:ext cx="3476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26">
              <a:extLst>
                <a:ext uri="{FF2B5EF4-FFF2-40B4-BE49-F238E27FC236}">
                  <a16:creationId xmlns:a16="http://schemas.microsoft.com/office/drawing/2014/main" id="{CCA52607-7D6A-4447-B042-26E1EB9EA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463" y="3155951"/>
              <a:ext cx="3476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27D61D06-6075-4649-A8DF-5134492C59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9638" y="2786063"/>
              <a:ext cx="611188" cy="530225"/>
            </a:xfrm>
            <a:custGeom>
              <a:avLst/>
              <a:gdLst>
                <a:gd name="T0" fmla="*/ 53 w 1683"/>
                <a:gd name="T1" fmla="*/ 1465 h 1465"/>
                <a:gd name="T2" fmla="*/ 1650 w 1683"/>
                <a:gd name="T3" fmla="*/ 83 h 1465"/>
                <a:gd name="T4" fmla="*/ 1597 w 1683"/>
                <a:gd name="T5" fmla="*/ 22 h 1465"/>
                <a:gd name="T6" fmla="*/ 0 w 1683"/>
                <a:gd name="T7" fmla="*/ 1404 h 1465"/>
                <a:gd name="T8" fmla="*/ 53 w 1683"/>
                <a:gd name="T9" fmla="*/ 1465 h 1465"/>
                <a:gd name="T10" fmla="*/ 1571 w 1683"/>
                <a:gd name="T11" fmla="*/ 328 h 1465"/>
                <a:gd name="T12" fmla="*/ 1683 w 1683"/>
                <a:gd name="T13" fmla="*/ 0 h 1465"/>
                <a:gd name="T14" fmla="*/ 1343 w 1683"/>
                <a:gd name="T15" fmla="*/ 64 h 1465"/>
                <a:gd name="T16" fmla="*/ 1311 w 1683"/>
                <a:gd name="T17" fmla="*/ 111 h 1465"/>
                <a:gd name="T18" fmla="*/ 1358 w 1683"/>
                <a:gd name="T19" fmla="*/ 143 h 1465"/>
                <a:gd name="T20" fmla="*/ 1358 w 1683"/>
                <a:gd name="T21" fmla="*/ 143 h 1465"/>
                <a:gd name="T22" fmla="*/ 1631 w 1683"/>
                <a:gd name="T23" fmla="*/ 92 h 1465"/>
                <a:gd name="T24" fmla="*/ 1586 w 1683"/>
                <a:gd name="T25" fmla="*/ 39 h 1465"/>
                <a:gd name="T26" fmla="*/ 1496 w 1683"/>
                <a:gd name="T27" fmla="*/ 302 h 1465"/>
                <a:gd name="T28" fmla="*/ 1521 w 1683"/>
                <a:gd name="T29" fmla="*/ 353 h 1465"/>
                <a:gd name="T30" fmla="*/ 1571 w 1683"/>
                <a:gd name="T31" fmla="*/ 328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3" h="1465">
                  <a:moveTo>
                    <a:pt x="53" y="1465"/>
                  </a:moveTo>
                  <a:lnTo>
                    <a:pt x="1650" y="83"/>
                  </a:lnTo>
                  <a:lnTo>
                    <a:pt x="1597" y="22"/>
                  </a:lnTo>
                  <a:lnTo>
                    <a:pt x="0" y="1404"/>
                  </a:lnTo>
                  <a:lnTo>
                    <a:pt x="53" y="1465"/>
                  </a:lnTo>
                  <a:close/>
                  <a:moveTo>
                    <a:pt x="1571" y="328"/>
                  </a:moveTo>
                  <a:lnTo>
                    <a:pt x="1683" y="0"/>
                  </a:lnTo>
                  <a:lnTo>
                    <a:pt x="1343" y="64"/>
                  </a:lnTo>
                  <a:cubicBezTo>
                    <a:pt x="1321" y="68"/>
                    <a:pt x="1307" y="89"/>
                    <a:pt x="1311" y="111"/>
                  </a:cubicBezTo>
                  <a:cubicBezTo>
                    <a:pt x="1315" y="133"/>
                    <a:pt x="1336" y="147"/>
                    <a:pt x="1358" y="143"/>
                  </a:cubicBezTo>
                  <a:lnTo>
                    <a:pt x="1358" y="143"/>
                  </a:lnTo>
                  <a:lnTo>
                    <a:pt x="1631" y="92"/>
                  </a:lnTo>
                  <a:lnTo>
                    <a:pt x="1586" y="39"/>
                  </a:lnTo>
                  <a:lnTo>
                    <a:pt x="1496" y="302"/>
                  </a:lnTo>
                  <a:cubicBezTo>
                    <a:pt x="1489" y="323"/>
                    <a:pt x="1500" y="346"/>
                    <a:pt x="1521" y="353"/>
                  </a:cubicBezTo>
                  <a:cubicBezTo>
                    <a:pt x="1542" y="360"/>
                    <a:pt x="1564" y="349"/>
                    <a:pt x="1571" y="328"/>
                  </a:cubicBezTo>
                  <a:close/>
                </a:path>
              </a:pathLst>
            </a:custGeom>
            <a:solidFill>
              <a:srgbClr val="924CFC"/>
            </a:solidFill>
            <a:ln w="0" cap="flat">
              <a:solidFill>
                <a:srgbClr val="924CF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C954EE40-A43A-4787-94D9-282CFF793E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9638" y="2208213"/>
              <a:ext cx="611188" cy="530225"/>
            </a:xfrm>
            <a:custGeom>
              <a:avLst/>
              <a:gdLst>
                <a:gd name="T0" fmla="*/ 53 w 1683"/>
                <a:gd name="T1" fmla="*/ 0 h 1465"/>
                <a:gd name="T2" fmla="*/ 1650 w 1683"/>
                <a:gd name="T3" fmla="*/ 1383 h 1465"/>
                <a:gd name="T4" fmla="*/ 1597 w 1683"/>
                <a:gd name="T5" fmla="*/ 1443 h 1465"/>
                <a:gd name="T6" fmla="*/ 0 w 1683"/>
                <a:gd name="T7" fmla="*/ 61 h 1465"/>
                <a:gd name="T8" fmla="*/ 53 w 1683"/>
                <a:gd name="T9" fmla="*/ 0 h 1465"/>
                <a:gd name="T10" fmla="*/ 1571 w 1683"/>
                <a:gd name="T11" fmla="*/ 1137 h 1465"/>
                <a:gd name="T12" fmla="*/ 1683 w 1683"/>
                <a:gd name="T13" fmla="*/ 1465 h 1465"/>
                <a:gd name="T14" fmla="*/ 1343 w 1683"/>
                <a:gd name="T15" fmla="*/ 1401 h 1465"/>
                <a:gd name="T16" fmla="*/ 1311 w 1683"/>
                <a:gd name="T17" fmla="*/ 1354 h 1465"/>
                <a:gd name="T18" fmla="*/ 1358 w 1683"/>
                <a:gd name="T19" fmla="*/ 1322 h 1465"/>
                <a:gd name="T20" fmla="*/ 1358 w 1683"/>
                <a:gd name="T21" fmla="*/ 1322 h 1465"/>
                <a:gd name="T22" fmla="*/ 1631 w 1683"/>
                <a:gd name="T23" fmla="*/ 1374 h 1465"/>
                <a:gd name="T24" fmla="*/ 1586 w 1683"/>
                <a:gd name="T25" fmla="*/ 1426 h 1465"/>
                <a:gd name="T26" fmla="*/ 1496 w 1683"/>
                <a:gd name="T27" fmla="*/ 1163 h 1465"/>
                <a:gd name="T28" fmla="*/ 1521 w 1683"/>
                <a:gd name="T29" fmla="*/ 1112 h 1465"/>
                <a:gd name="T30" fmla="*/ 1571 w 1683"/>
                <a:gd name="T31" fmla="*/ 1137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3" h="1465">
                  <a:moveTo>
                    <a:pt x="53" y="0"/>
                  </a:moveTo>
                  <a:lnTo>
                    <a:pt x="1650" y="1383"/>
                  </a:lnTo>
                  <a:lnTo>
                    <a:pt x="1597" y="1443"/>
                  </a:lnTo>
                  <a:lnTo>
                    <a:pt x="0" y="61"/>
                  </a:lnTo>
                  <a:lnTo>
                    <a:pt x="53" y="0"/>
                  </a:lnTo>
                  <a:close/>
                  <a:moveTo>
                    <a:pt x="1571" y="1137"/>
                  </a:moveTo>
                  <a:lnTo>
                    <a:pt x="1683" y="1465"/>
                  </a:lnTo>
                  <a:lnTo>
                    <a:pt x="1343" y="1401"/>
                  </a:lnTo>
                  <a:cubicBezTo>
                    <a:pt x="1321" y="1397"/>
                    <a:pt x="1307" y="1376"/>
                    <a:pt x="1311" y="1354"/>
                  </a:cubicBezTo>
                  <a:cubicBezTo>
                    <a:pt x="1315" y="1333"/>
                    <a:pt x="1336" y="1318"/>
                    <a:pt x="1358" y="1322"/>
                  </a:cubicBezTo>
                  <a:lnTo>
                    <a:pt x="1358" y="1322"/>
                  </a:lnTo>
                  <a:lnTo>
                    <a:pt x="1631" y="1374"/>
                  </a:lnTo>
                  <a:lnTo>
                    <a:pt x="1586" y="1426"/>
                  </a:lnTo>
                  <a:lnTo>
                    <a:pt x="1496" y="1163"/>
                  </a:lnTo>
                  <a:cubicBezTo>
                    <a:pt x="1489" y="1142"/>
                    <a:pt x="1500" y="1119"/>
                    <a:pt x="1521" y="1112"/>
                  </a:cubicBezTo>
                  <a:cubicBezTo>
                    <a:pt x="1542" y="1105"/>
                    <a:pt x="1564" y="1116"/>
                    <a:pt x="1571" y="1137"/>
                  </a:cubicBezTo>
                  <a:close/>
                </a:path>
              </a:pathLst>
            </a:custGeom>
            <a:solidFill>
              <a:srgbClr val="D7306D"/>
            </a:solidFill>
            <a:ln w="0" cap="flat">
              <a:solidFill>
                <a:srgbClr val="D7306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8" name="Group 31">
              <a:extLst>
                <a:ext uri="{FF2B5EF4-FFF2-40B4-BE49-F238E27FC236}">
                  <a16:creationId xmlns:a16="http://schemas.microsoft.com/office/drawing/2014/main" id="{D3B2FF1A-2C28-4D99-ABC7-C48B94EDFB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2138" y="2082801"/>
              <a:ext cx="203200" cy="220663"/>
              <a:chOff x="2773" y="1312"/>
              <a:chExt cx="128" cy="139"/>
            </a:xfrm>
            <a:solidFill>
              <a:schemeClr val="accent3"/>
            </a:solidFill>
          </p:grpSpPr>
          <p:sp>
            <p:nvSpPr>
              <p:cNvPr id="2076" name="Oval 29">
                <a:extLst>
                  <a:ext uri="{FF2B5EF4-FFF2-40B4-BE49-F238E27FC236}">
                    <a16:creationId xmlns:a16="http://schemas.microsoft.com/office/drawing/2014/main" id="{960DD51A-00CC-436E-A7F2-9BE7A1BB6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1312"/>
                <a:ext cx="64" cy="65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7" name="Freeform 30">
                <a:extLst>
                  <a:ext uri="{FF2B5EF4-FFF2-40B4-BE49-F238E27FC236}">
                    <a16:creationId xmlns:a16="http://schemas.microsoft.com/office/drawing/2014/main" id="{9568B438-D600-4B97-A68C-549E15FA8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1386"/>
                <a:ext cx="128" cy="65"/>
              </a:xfrm>
              <a:custGeom>
                <a:avLst/>
                <a:gdLst>
                  <a:gd name="T0" fmla="*/ 1024 w 1024"/>
                  <a:gd name="T1" fmla="*/ 512 h 512"/>
                  <a:gd name="T2" fmla="*/ 1024 w 1024"/>
                  <a:gd name="T3" fmla="*/ 256 h 512"/>
                  <a:gd name="T4" fmla="*/ 973 w 1024"/>
                  <a:gd name="T5" fmla="*/ 154 h 512"/>
                  <a:gd name="T6" fmla="*/ 724 w 1024"/>
                  <a:gd name="T7" fmla="*/ 32 h 512"/>
                  <a:gd name="T8" fmla="*/ 512 w 1024"/>
                  <a:gd name="T9" fmla="*/ 0 h 512"/>
                  <a:gd name="T10" fmla="*/ 301 w 1024"/>
                  <a:gd name="T11" fmla="*/ 32 h 512"/>
                  <a:gd name="T12" fmla="*/ 52 w 1024"/>
                  <a:gd name="T13" fmla="*/ 154 h 512"/>
                  <a:gd name="T14" fmla="*/ 0 w 1024"/>
                  <a:gd name="T15" fmla="*/ 256 h 512"/>
                  <a:gd name="T16" fmla="*/ 0 w 1024"/>
                  <a:gd name="T17" fmla="*/ 512 h 512"/>
                  <a:gd name="T18" fmla="*/ 1024 w 1024"/>
                  <a:gd name="T1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4" h="512">
                    <a:moveTo>
                      <a:pt x="1024" y="512"/>
                    </a:moveTo>
                    <a:lnTo>
                      <a:pt x="1024" y="256"/>
                    </a:lnTo>
                    <a:cubicBezTo>
                      <a:pt x="1024" y="218"/>
                      <a:pt x="1005" y="180"/>
                      <a:pt x="973" y="154"/>
                    </a:cubicBezTo>
                    <a:cubicBezTo>
                      <a:pt x="903" y="96"/>
                      <a:pt x="813" y="58"/>
                      <a:pt x="724" y="32"/>
                    </a:cubicBezTo>
                    <a:cubicBezTo>
                      <a:pt x="660" y="13"/>
                      <a:pt x="589" y="0"/>
                      <a:pt x="512" y="0"/>
                    </a:cubicBezTo>
                    <a:cubicBezTo>
                      <a:pt x="442" y="0"/>
                      <a:pt x="372" y="13"/>
                      <a:pt x="301" y="32"/>
                    </a:cubicBezTo>
                    <a:cubicBezTo>
                      <a:pt x="212" y="58"/>
                      <a:pt x="122" y="103"/>
                      <a:pt x="52" y="154"/>
                    </a:cubicBezTo>
                    <a:cubicBezTo>
                      <a:pt x="20" y="180"/>
                      <a:pt x="0" y="218"/>
                      <a:pt x="0" y="256"/>
                    </a:cubicBezTo>
                    <a:lnTo>
                      <a:pt x="0" y="512"/>
                    </a:lnTo>
                    <a:lnTo>
                      <a:pt x="1024" y="512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AAC48CA-5FCB-4502-94A1-D8BCDBDE6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1250" y="2135188"/>
              <a:ext cx="700088" cy="133350"/>
            </a:xfrm>
            <a:custGeom>
              <a:avLst/>
              <a:gdLst>
                <a:gd name="T0" fmla="*/ 0 w 1932"/>
                <a:gd name="T1" fmla="*/ 145 h 371"/>
                <a:gd name="T2" fmla="*/ 1853 w 1932"/>
                <a:gd name="T3" fmla="*/ 145 h 371"/>
                <a:gd name="T4" fmla="*/ 1853 w 1932"/>
                <a:gd name="T5" fmla="*/ 225 h 371"/>
                <a:gd name="T6" fmla="*/ 0 w 1932"/>
                <a:gd name="T7" fmla="*/ 225 h 371"/>
                <a:gd name="T8" fmla="*/ 0 w 1932"/>
                <a:gd name="T9" fmla="*/ 145 h 371"/>
                <a:gd name="T10" fmla="*/ 1633 w 1932"/>
                <a:gd name="T11" fmla="*/ 11 h 371"/>
                <a:gd name="T12" fmla="*/ 1932 w 1932"/>
                <a:gd name="T13" fmla="*/ 185 h 371"/>
                <a:gd name="T14" fmla="*/ 1633 w 1932"/>
                <a:gd name="T15" fmla="*/ 360 h 371"/>
                <a:gd name="T16" fmla="*/ 1578 w 1932"/>
                <a:gd name="T17" fmla="*/ 346 h 371"/>
                <a:gd name="T18" fmla="*/ 1593 w 1932"/>
                <a:gd name="T19" fmla="*/ 291 h 371"/>
                <a:gd name="T20" fmla="*/ 1833 w 1932"/>
                <a:gd name="T21" fmla="*/ 151 h 371"/>
                <a:gd name="T22" fmla="*/ 1833 w 1932"/>
                <a:gd name="T23" fmla="*/ 220 h 371"/>
                <a:gd name="T24" fmla="*/ 1593 w 1932"/>
                <a:gd name="T25" fmla="*/ 80 h 371"/>
                <a:gd name="T26" fmla="*/ 1578 w 1932"/>
                <a:gd name="T27" fmla="*/ 25 h 371"/>
                <a:gd name="T28" fmla="*/ 1633 w 1932"/>
                <a:gd name="T29" fmla="*/ 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2" h="371">
                  <a:moveTo>
                    <a:pt x="0" y="145"/>
                  </a:moveTo>
                  <a:lnTo>
                    <a:pt x="1853" y="145"/>
                  </a:lnTo>
                  <a:lnTo>
                    <a:pt x="1853" y="225"/>
                  </a:lnTo>
                  <a:lnTo>
                    <a:pt x="0" y="225"/>
                  </a:lnTo>
                  <a:lnTo>
                    <a:pt x="0" y="145"/>
                  </a:lnTo>
                  <a:close/>
                  <a:moveTo>
                    <a:pt x="1633" y="11"/>
                  </a:moveTo>
                  <a:lnTo>
                    <a:pt x="1932" y="185"/>
                  </a:lnTo>
                  <a:lnTo>
                    <a:pt x="1633" y="360"/>
                  </a:lnTo>
                  <a:cubicBezTo>
                    <a:pt x="1614" y="371"/>
                    <a:pt x="1589" y="365"/>
                    <a:pt x="1578" y="346"/>
                  </a:cubicBezTo>
                  <a:cubicBezTo>
                    <a:pt x="1567" y="327"/>
                    <a:pt x="1574" y="302"/>
                    <a:pt x="1593" y="291"/>
                  </a:cubicBezTo>
                  <a:lnTo>
                    <a:pt x="1833" y="151"/>
                  </a:lnTo>
                  <a:lnTo>
                    <a:pt x="1833" y="220"/>
                  </a:lnTo>
                  <a:lnTo>
                    <a:pt x="1593" y="80"/>
                  </a:lnTo>
                  <a:cubicBezTo>
                    <a:pt x="1574" y="69"/>
                    <a:pt x="1567" y="44"/>
                    <a:pt x="1578" y="25"/>
                  </a:cubicBezTo>
                  <a:cubicBezTo>
                    <a:pt x="1589" y="6"/>
                    <a:pt x="1614" y="0"/>
                    <a:pt x="1633" y="11"/>
                  </a:cubicBezTo>
                  <a:close/>
                </a:path>
              </a:pathLst>
            </a:custGeom>
            <a:solidFill>
              <a:srgbClr val="D7306D"/>
            </a:solidFill>
            <a:ln w="0" cap="flat">
              <a:solidFill>
                <a:srgbClr val="D7306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0" name="Group 35">
              <a:extLst>
                <a:ext uri="{FF2B5EF4-FFF2-40B4-BE49-F238E27FC236}">
                  <a16:creationId xmlns:a16="http://schemas.microsoft.com/office/drawing/2014/main" id="{649DA9D9-5D56-45D9-897B-107E48CFCC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7775" y="3192463"/>
              <a:ext cx="207963" cy="215900"/>
              <a:chOff x="4786" y="2011"/>
              <a:chExt cx="131" cy="136"/>
            </a:xfrm>
            <a:solidFill>
              <a:schemeClr val="accent3"/>
            </a:solidFill>
          </p:grpSpPr>
          <p:sp>
            <p:nvSpPr>
              <p:cNvPr id="2072" name="Oval 33">
                <a:extLst>
                  <a:ext uri="{FF2B5EF4-FFF2-40B4-BE49-F238E27FC236}">
                    <a16:creationId xmlns:a16="http://schemas.microsoft.com/office/drawing/2014/main" id="{5C2337AA-A6A0-4F88-B65C-DEFDBA2C8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" y="2011"/>
                <a:ext cx="65" cy="64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5" name="Freeform 34">
                <a:extLst>
                  <a:ext uri="{FF2B5EF4-FFF2-40B4-BE49-F238E27FC236}">
                    <a16:creationId xmlns:a16="http://schemas.microsoft.com/office/drawing/2014/main" id="{9C31F28A-B5F2-4C5F-973E-05EF048DA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" y="2083"/>
                <a:ext cx="131" cy="64"/>
              </a:xfrm>
              <a:custGeom>
                <a:avLst/>
                <a:gdLst>
                  <a:gd name="T0" fmla="*/ 1024 w 1024"/>
                  <a:gd name="T1" fmla="*/ 512 h 512"/>
                  <a:gd name="T2" fmla="*/ 1024 w 1024"/>
                  <a:gd name="T3" fmla="*/ 256 h 512"/>
                  <a:gd name="T4" fmla="*/ 973 w 1024"/>
                  <a:gd name="T5" fmla="*/ 154 h 512"/>
                  <a:gd name="T6" fmla="*/ 724 w 1024"/>
                  <a:gd name="T7" fmla="*/ 32 h 512"/>
                  <a:gd name="T8" fmla="*/ 512 w 1024"/>
                  <a:gd name="T9" fmla="*/ 0 h 512"/>
                  <a:gd name="T10" fmla="*/ 301 w 1024"/>
                  <a:gd name="T11" fmla="*/ 32 h 512"/>
                  <a:gd name="T12" fmla="*/ 52 w 1024"/>
                  <a:gd name="T13" fmla="*/ 154 h 512"/>
                  <a:gd name="T14" fmla="*/ 0 w 1024"/>
                  <a:gd name="T15" fmla="*/ 256 h 512"/>
                  <a:gd name="T16" fmla="*/ 0 w 1024"/>
                  <a:gd name="T17" fmla="*/ 512 h 512"/>
                  <a:gd name="T18" fmla="*/ 1024 w 1024"/>
                  <a:gd name="T1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4" h="512">
                    <a:moveTo>
                      <a:pt x="1024" y="512"/>
                    </a:moveTo>
                    <a:lnTo>
                      <a:pt x="1024" y="256"/>
                    </a:lnTo>
                    <a:cubicBezTo>
                      <a:pt x="1024" y="218"/>
                      <a:pt x="1005" y="180"/>
                      <a:pt x="973" y="154"/>
                    </a:cubicBezTo>
                    <a:cubicBezTo>
                      <a:pt x="903" y="96"/>
                      <a:pt x="813" y="58"/>
                      <a:pt x="724" y="32"/>
                    </a:cubicBezTo>
                    <a:cubicBezTo>
                      <a:pt x="660" y="13"/>
                      <a:pt x="589" y="0"/>
                      <a:pt x="512" y="0"/>
                    </a:cubicBezTo>
                    <a:cubicBezTo>
                      <a:pt x="442" y="0"/>
                      <a:pt x="372" y="13"/>
                      <a:pt x="301" y="32"/>
                    </a:cubicBezTo>
                    <a:cubicBezTo>
                      <a:pt x="212" y="58"/>
                      <a:pt x="122" y="103"/>
                      <a:pt x="52" y="154"/>
                    </a:cubicBezTo>
                    <a:cubicBezTo>
                      <a:pt x="20" y="180"/>
                      <a:pt x="0" y="218"/>
                      <a:pt x="0" y="256"/>
                    </a:cubicBezTo>
                    <a:lnTo>
                      <a:pt x="0" y="512"/>
                    </a:lnTo>
                    <a:lnTo>
                      <a:pt x="1024" y="512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1" name="Group 39">
              <a:extLst>
                <a:ext uri="{FF2B5EF4-FFF2-40B4-BE49-F238E27FC236}">
                  <a16:creationId xmlns:a16="http://schemas.microsoft.com/office/drawing/2014/main" id="{FFF09158-4BA2-4ACF-805A-5BD2486FD8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7125" y="3065463"/>
              <a:ext cx="407988" cy="204788"/>
              <a:chOff x="2310" y="1931"/>
              <a:chExt cx="257" cy="129"/>
            </a:xfrm>
          </p:grpSpPr>
          <p:sp>
            <p:nvSpPr>
              <p:cNvPr id="2069" name="Oval 36">
                <a:extLst>
                  <a:ext uri="{FF2B5EF4-FFF2-40B4-BE49-F238E27FC236}">
                    <a16:creationId xmlns:a16="http://schemas.microsoft.com/office/drawing/2014/main" id="{4F8EB2C8-18BA-487B-8AD2-598DEFCE4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2013"/>
                <a:ext cx="47" cy="47"/>
              </a:xfrm>
              <a:prstGeom prst="ellipse">
                <a:avLst/>
              </a:prstGeom>
              <a:solidFill>
                <a:srgbClr val="924CF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0" name="Oval 37">
                <a:extLst>
                  <a:ext uri="{FF2B5EF4-FFF2-40B4-BE49-F238E27FC236}">
                    <a16:creationId xmlns:a16="http://schemas.microsoft.com/office/drawing/2014/main" id="{55D7A535-82A0-4CD7-A383-CF2EBC41A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" y="2013"/>
                <a:ext cx="46" cy="47"/>
              </a:xfrm>
              <a:prstGeom prst="ellipse">
                <a:avLst/>
              </a:prstGeom>
              <a:solidFill>
                <a:srgbClr val="924CF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1" name="Freeform 38">
                <a:extLst>
                  <a:ext uri="{FF2B5EF4-FFF2-40B4-BE49-F238E27FC236}">
                    <a16:creationId xmlns:a16="http://schemas.microsoft.com/office/drawing/2014/main" id="{FCF9D1BE-9A03-4278-A6BE-6F9F52653B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0" y="1931"/>
                <a:ext cx="257" cy="105"/>
              </a:xfrm>
              <a:custGeom>
                <a:avLst/>
                <a:gdLst>
                  <a:gd name="T0" fmla="*/ 560 w 1408"/>
                  <a:gd name="T1" fmla="*/ 256 h 576"/>
                  <a:gd name="T2" fmla="*/ 560 w 1408"/>
                  <a:gd name="T3" fmla="*/ 64 h 576"/>
                  <a:gd name="T4" fmla="*/ 780 w 1408"/>
                  <a:gd name="T5" fmla="*/ 64 h 576"/>
                  <a:gd name="T6" fmla="*/ 824 w 1408"/>
                  <a:gd name="T7" fmla="*/ 84 h 576"/>
                  <a:gd name="T8" fmla="*/ 997 w 1408"/>
                  <a:gd name="T9" fmla="*/ 256 h 576"/>
                  <a:gd name="T10" fmla="*/ 560 w 1408"/>
                  <a:gd name="T11" fmla="*/ 256 h 576"/>
                  <a:gd name="T12" fmla="*/ 496 w 1408"/>
                  <a:gd name="T13" fmla="*/ 256 h 576"/>
                  <a:gd name="T14" fmla="*/ 92 w 1408"/>
                  <a:gd name="T15" fmla="*/ 256 h 576"/>
                  <a:gd name="T16" fmla="*/ 264 w 1408"/>
                  <a:gd name="T17" fmla="*/ 84 h 576"/>
                  <a:gd name="T18" fmla="*/ 309 w 1408"/>
                  <a:gd name="T19" fmla="*/ 64 h 576"/>
                  <a:gd name="T20" fmla="*/ 496 w 1408"/>
                  <a:gd name="T21" fmla="*/ 64 h 576"/>
                  <a:gd name="T22" fmla="*/ 496 w 1408"/>
                  <a:gd name="T23" fmla="*/ 256 h 576"/>
                  <a:gd name="T24" fmla="*/ 1248 w 1408"/>
                  <a:gd name="T25" fmla="*/ 256 h 576"/>
                  <a:gd name="T26" fmla="*/ 1116 w 1408"/>
                  <a:gd name="T27" fmla="*/ 256 h 576"/>
                  <a:gd name="T28" fmla="*/ 1071 w 1408"/>
                  <a:gd name="T29" fmla="*/ 237 h 576"/>
                  <a:gd name="T30" fmla="*/ 869 w 1408"/>
                  <a:gd name="T31" fmla="*/ 37 h 576"/>
                  <a:gd name="T32" fmla="*/ 778 w 1408"/>
                  <a:gd name="T33" fmla="*/ 0 h 576"/>
                  <a:gd name="T34" fmla="*/ 309 w 1408"/>
                  <a:gd name="T35" fmla="*/ 0 h 576"/>
                  <a:gd name="T36" fmla="*/ 218 w 1408"/>
                  <a:gd name="T37" fmla="*/ 37 h 576"/>
                  <a:gd name="T38" fmla="*/ 20 w 1408"/>
                  <a:gd name="T39" fmla="*/ 237 h 576"/>
                  <a:gd name="T40" fmla="*/ 0 w 1408"/>
                  <a:gd name="T41" fmla="*/ 284 h 576"/>
                  <a:gd name="T42" fmla="*/ 0 w 1408"/>
                  <a:gd name="T43" fmla="*/ 448 h 576"/>
                  <a:gd name="T44" fmla="*/ 128 w 1408"/>
                  <a:gd name="T45" fmla="*/ 576 h 576"/>
                  <a:gd name="T46" fmla="*/ 144 w 1408"/>
                  <a:gd name="T47" fmla="*/ 576 h 576"/>
                  <a:gd name="T48" fmla="*/ 320 w 1408"/>
                  <a:gd name="T49" fmla="*/ 400 h 576"/>
                  <a:gd name="T50" fmla="*/ 496 w 1408"/>
                  <a:gd name="T51" fmla="*/ 576 h 576"/>
                  <a:gd name="T52" fmla="*/ 912 w 1408"/>
                  <a:gd name="T53" fmla="*/ 576 h 576"/>
                  <a:gd name="T54" fmla="*/ 1088 w 1408"/>
                  <a:gd name="T55" fmla="*/ 400 h 576"/>
                  <a:gd name="T56" fmla="*/ 1264 w 1408"/>
                  <a:gd name="T57" fmla="*/ 576 h 576"/>
                  <a:gd name="T58" fmla="*/ 1344 w 1408"/>
                  <a:gd name="T59" fmla="*/ 576 h 576"/>
                  <a:gd name="T60" fmla="*/ 1408 w 1408"/>
                  <a:gd name="T61" fmla="*/ 512 h 576"/>
                  <a:gd name="T62" fmla="*/ 1408 w 1408"/>
                  <a:gd name="T63" fmla="*/ 416 h 576"/>
                  <a:gd name="T64" fmla="*/ 1248 w 1408"/>
                  <a:gd name="T65" fmla="*/ 25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8" h="576">
                    <a:moveTo>
                      <a:pt x="560" y="256"/>
                    </a:moveTo>
                    <a:lnTo>
                      <a:pt x="560" y="64"/>
                    </a:lnTo>
                    <a:lnTo>
                      <a:pt x="780" y="64"/>
                    </a:lnTo>
                    <a:cubicBezTo>
                      <a:pt x="797" y="64"/>
                      <a:pt x="813" y="71"/>
                      <a:pt x="824" y="84"/>
                    </a:cubicBezTo>
                    <a:lnTo>
                      <a:pt x="997" y="256"/>
                    </a:lnTo>
                    <a:lnTo>
                      <a:pt x="560" y="256"/>
                    </a:lnTo>
                    <a:close/>
                    <a:moveTo>
                      <a:pt x="496" y="256"/>
                    </a:moveTo>
                    <a:lnTo>
                      <a:pt x="92" y="256"/>
                    </a:lnTo>
                    <a:lnTo>
                      <a:pt x="264" y="84"/>
                    </a:lnTo>
                    <a:cubicBezTo>
                      <a:pt x="277" y="71"/>
                      <a:pt x="293" y="64"/>
                      <a:pt x="309" y="64"/>
                    </a:cubicBezTo>
                    <a:lnTo>
                      <a:pt x="496" y="64"/>
                    </a:lnTo>
                    <a:lnTo>
                      <a:pt x="496" y="256"/>
                    </a:lnTo>
                    <a:close/>
                    <a:moveTo>
                      <a:pt x="1248" y="256"/>
                    </a:moveTo>
                    <a:lnTo>
                      <a:pt x="1116" y="256"/>
                    </a:lnTo>
                    <a:cubicBezTo>
                      <a:pt x="1098" y="256"/>
                      <a:pt x="1082" y="250"/>
                      <a:pt x="1071" y="237"/>
                    </a:cubicBezTo>
                    <a:lnTo>
                      <a:pt x="869" y="37"/>
                    </a:lnTo>
                    <a:cubicBezTo>
                      <a:pt x="845" y="13"/>
                      <a:pt x="813" y="0"/>
                      <a:pt x="778" y="0"/>
                    </a:cubicBezTo>
                    <a:lnTo>
                      <a:pt x="309" y="0"/>
                    </a:lnTo>
                    <a:cubicBezTo>
                      <a:pt x="276" y="0"/>
                      <a:pt x="242" y="13"/>
                      <a:pt x="218" y="37"/>
                    </a:cubicBezTo>
                    <a:lnTo>
                      <a:pt x="20" y="237"/>
                    </a:lnTo>
                    <a:cubicBezTo>
                      <a:pt x="7" y="250"/>
                      <a:pt x="0" y="266"/>
                      <a:pt x="0" y="284"/>
                    </a:cubicBezTo>
                    <a:lnTo>
                      <a:pt x="0" y="448"/>
                    </a:lnTo>
                    <a:cubicBezTo>
                      <a:pt x="0" y="519"/>
                      <a:pt x="58" y="576"/>
                      <a:pt x="128" y="576"/>
                    </a:cubicBezTo>
                    <a:lnTo>
                      <a:pt x="144" y="576"/>
                    </a:lnTo>
                    <a:cubicBezTo>
                      <a:pt x="144" y="479"/>
                      <a:pt x="223" y="400"/>
                      <a:pt x="320" y="400"/>
                    </a:cubicBezTo>
                    <a:cubicBezTo>
                      <a:pt x="418" y="400"/>
                      <a:pt x="496" y="479"/>
                      <a:pt x="496" y="576"/>
                    </a:cubicBezTo>
                    <a:lnTo>
                      <a:pt x="912" y="576"/>
                    </a:lnTo>
                    <a:cubicBezTo>
                      <a:pt x="912" y="479"/>
                      <a:pt x="991" y="400"/>
                      <a:pt x="1088" y="400"/>
                    </a:cubicBezTo>
                    <a:cubicBezTo>
                      <a:pt x="1186" y="400"/>
                      <a:pt x="1264" y="479"/>
                      <a:pt x="1264" y="576"/>
                    </a:cubicBezTo>
                    <a:lnTo>
                      <a:pt x="1344" y="576"/>
                    </a:lnTo>
                    <a:cubicBezTo>
                      <a:pt x="1380" y="576"/>
                      <a:pt x="1408" y="548"/>
                      <a:pt x="1408" y="512"/>
                    </a:cubicBezTo>
                    <a:lnTo>
                      <a:pt x="1408" y="416"/>
                    </a:lnTo>
                    <a:cubicBezTo>
                      <a:pt x="1408" y="328"/>
                      <a:pt x="1336" y="256"/>
                      <a:pt x="1248" y="256"/>
                    </a:cubicBezTo>
                    <a:close/>
                  </a:path>
                </a:pathLst>
              </a:custGeom>
              <a:solidFill>
                <a:srgbClr val="924CF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048" name="Freeform 40">
              <a:extLst>
                <a:ext uri="{FF2B5EF4-FFF2-40B4-BE49-F238E27FC236}">
                  <a16:creationId xmlns:a16="http://schemas.microsoft.com/office/drawing/2014/main" id="{ED95F7B7-DF0E-4A05-9E57-6856D027E1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2525" y="3268663"/>
              <a:ext cx="627063" cy="133350"/>
            </a:xfrm>
            <a:custGeom>
              <a:avLst/>
              <a:gdLst>
                <a:gd name="T0" fmla="*/ 0 w 1733"/>
                <a:gd name="T1" fmla="*/ 145 h 371"/>
                <a:gd name="T2" fmla="*/ 1653 w 1733"/>
                <a:gd name="T3" fmla="*/ 145 h 371"/>
                <a:gd name="T4" fmla="*/ 1653 w 1733"/>
                <a:gd name="T5" fmla="*/ 225 h 371"/>
                <a:gd name="T6" fmla="*/ 0 w 1733"/>
                <a:gd name="T7" fmla="*/ 225 h 371"/>
                <a:gd name="T8" fmla="*/ 0 w 1733"/>
                <a:gd name="T9" fmla="*/ 145 h 371"/>
                <a:gd name="T10" fmla="*/ 1434 w 1733"/>
                <a:gd name="T11" fmla="*/ 11 h 371"/>
                <a:gd name="T12" fmla="*/ 1733 w 1733"/>
                <a:gd name="T13" fmla="*/ 185 h 371"/>
                <a:gd name="T14" fmla="*/ 1434 w 1733"/>
                <a:gd name="T15" fmla="*/ 360 h 371"/>
                <a:gd name="T16" fmla="*/ 1379 w 1733"/>
                <a:gd name="T17" fmla="*/ 346 h 371"/>
                <a:gd name="T18" fmla="*/ 1393 w 1733"/>
                <a:gd name="T19" fmla="*/ 291 h 371"/>
                <a:gd name="T20" fmla="*/ 1633 w 1733"/>
                <a:gd name="T21" fmla="*/ 151 h 371"/>
                <a:gd name="T22" fmla="*/ 1633 w 1733"/>
                <a:gd name="T23" fmla="*/ 220 h 371"/>
                <a:gd name="T24" fmla="*/ 1393 w 1733"/>
                <a:gd name="T25" fmla="*/ 80 h 371"/>
                <a:gd name="T26" fmla="*/ 1379 w 1733"/>
                <a:gd name="T27" fmla="*/ 25 h 371"/>
                <a:gd name="T28" fmla="*/ 1434 w 1733"/>
                <a:gd name="T29" fmla="*/ 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3" h="371">
                  <a:moveTo>
                    <a:pt x="0" y="145"/>
                  </a:moveTo>
                  <a:lnTo>
                    <a:pt x="1653" y="145"/>
                  </a:lnTo>
                  <a:lnTo>
                    <a:pt x="1653" y="225"/>
                  </a:lnTo>
                  <a:lnTo>
                    <a:pt x="0" y="225"/>
                  </a:lnTo>
                  <a:lnTo>
                    <a:pt x="0" y="145"/>
                  </a:lnTo>
                  <a:close/>
                  <a:moveTo>
                    <a:pt x="1434" y="11"/>
                  </a:moveTo>
                  <a:lnTo>
                    <a:pt x="1733" y="185"/>
                  </a:lnTo>
                  <a:lnTo>
                    <a:pt x="1434" y="360"/>
                  </a:lnTo>
                  <a:cubicBezTo>
                    <a:pt x="1414" y="371"/>
                    <a:pt x="1390" y="365"/>
                    <a:pt x="1379" y="346"/>
                  </a:cubicBezTo>
                  <a:cubicBezTo>
                    <a:pt x="1368" y="327"/>
                    <a:pt x="1374" y="302"/>
                    <a:pt x="1393" y="291"/>
                  </a:cubicBezTo>
                  <a:lnTo>
                    <a:pt x="1633" y="151"/>
                  </a:lnTo>
                  <a:lnTo>
                    <a:pt x="1633" y="220"/>
                  </a:lnTo>
                  <a:lnTo>
                    <a:pt x="1393" y="80"/>
                  </a:lnTo>
                  <a:cubicBezTo>
                    <a:pt x="1374" y="69"/>
                    <a:pt x="1368" y="44"/>
                    <a:pt x="1379" y="25"/>
                  </a:cubicBezTo>
                  <a:cubicBezTo>
                    <a:pt x="1390" y="6"/>
                    <a:pt x="1414" y="0"/>
                    <a:pt x="1434" y="11"/>
                  </a:cubicBezTo>
                  <a:close/>
                </a:path>
              </a:pathLst>
            </a:custGeom>
            <a:solidFill>
              <a:srgbClr val="924CFC"/>
            </a:solidFill>
            <a:ln w="0" cap="flat">
              <a:solidFill>
                <a:srgbClr val="924CF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9" name="Freeform 41">
              <a:extLst>
                <a:ext uri="{FF2B5EF4-FFF2-40B4-BE49-F238E27FC236}">
                  <a16:creationId xmlns:a16="http://schemas.microsoft.com/office/drawing/2014/main" id="{D23A3DCD-1926-4EA6-B68C-AE737D8B1B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5788" y="2195513"/>
              <a:ext cx="609600" cy="530225"/>
            </a:xfrm>
            <a:custGeom>
              <a:avLst/>
              <a:gdLst>
                <a:gd name="T0" fmla="*/ 53 w 1683"/>
                <a:gd name="T1" fmla="*/ 1465 h 1465"/>
                <a:gd name="T2" fmla="*/ 1650 w 1683"/>
                <a:gd name="T3" fmla="*/ 83 h 1465"/>
                <a:gd name="T4" fmla="*/ 1597 w 1683"/>
                <a:gd name="T5" fmla="*/ 22 h 1465"/>
                <a:gd name="T6" fmla="*/ 0 w 1683"/>
                <a:gd name="T7" fmla="*/ 1404 h 1465"/>
                <a:gd name="T8" fmla="*/ 53 w 1683"/>
                <a:gd name="T9" fmla="*/ 1465 h 1465"/>
                <a:gd name="T10" fmla="*/ 1571 w 1683"/>
                <a:gd name="T11" fmla="*/ 328 h 1465"/>
                <a:gd name="T12" fmla="*/ 1683 w 1683"/>
                <a:gd name="T13" fmla="*/ 0 h 1465"/>
                <a:gd name="T14" fmla="*/ 1343 w 1683"/>
                <a:gd name="T15" fmla="*/ 64 h 1465"/>
                <a:gd name="T16" fmla="*/ 1311 w 1683"/>
                <a:gd name="T17" fmla="*/ 111 h 1465"/>
                <a:gd name="T18" fmla="*/ 1358 w 1683"/>
                <a:gd name="T19" fmla="*/ 143 h 1465"/>
                <a:gd name="T20" fmla="*/ 1631 w 1683"/>
                <a:gd name="T21" fmla="*/ 92 h 1465"/>
                <a:gd name="T22" fmla="*/ 1586 w 1683"/>
                <a:gd name="T23" fmla="*/ 39 h 1465"/>
                <a:gd name="T24" fmla="*/ 1496 w 1683"/>
                <a:gd name="T25" fmla="*/ 302 h 1465"/>
                <a:gd name="T26" fmla="*/ 1521 w 1683"/>
                <a:gd name="T27" fmla="*/ 353 h 1465"/>
                <a:gd name="T28" fmla="*/ 1571 w 1683"/>
                <a:gd name="T29" fmla="*/ 328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3" h="1465">
                  <a:moveTo>
                    <a:pt x="53" y="1465"/>
                  </a:moveTo>
                  <a:lnTo>
                    <a:pt x="1650" y="83"/>
                  </a:lnTo>
                  <a:lnTo>
                    <a:pt x="1597" y="22"/>
                  </a:lnTo>
                  <a:lnTo>
                    <a:pt x="0" y="1404"/>
                  </a:lnTo>
                  <a:lnTo>
                    <a:pt x="53" y="1465"/>
                  </a:lnTo>
                  <a:close/>
                  <a:moveTo>
                    <a:pt x="1571" y="328"/>
                  </a:moveTo>
                  <a:lnTo>
                    <a:pt x="1683" y="0"/>
                  </a:lnTo>
                  <a:lnTo>
                    <a:pt x="1343" y="64"/>
                  </a:lnTo>
                  <a:cubicBezTo>
                    <a:pt x="1321" y="68"/>
                    <a:pt x="1307" y="89"/>
                    <a:pt x="1311" y="111"/>
                  </a:cubicBezTo>
                  <a:cubicBezTo>
                    <a:pt x="1315" y="133"/>
                    <a:pt x="1336" y="147"/>
                    <a:pt x="1358" y="143"/>
                  </a:cubicBezTo>
                  <a:lnTo>
                    <a:pt x="1631" y="92"/>
                  </a:lnTo>
                  <a:lnTo>
                    <a:pt x="1586" y="39"/>
                  </a:lnTo>
                  <a:lnTo>
                    <a:pt x="1496" y="302"/>
                  </a:lnTo>
                  <a:cubicBezTo>
                    <a:pt x="1489" y="323"/>
                    <a:pt x="1500" y="346"/>
                    <a:pt x="1521" y="353"/>
                  </a:cubicBezTo>
                  <a:cubicBezTo>
                    <a:pt x="1542" y="360"/>
                    <a:pt x="1564" y="349"/>
                    <a:pt x="1571" y="328"/>
                  </a:cubicBezTo>
                  <a:close/>
                </a:path>
              </a:pathLst>
            </a:custGeom>
            <a:solidFill>
              <a:srgbClr val="D7306D"/>
            </a:solidFill>
            <a:ln w="0" cap="flat">
              <a:solidFill>
                <a:srgbClr val="D7306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0" name="Freeform 42">
              <a:extLst>
                <a:ext uri="{FF2B5EF4-FFF2-40B4-BE49-F238E27FC236}">
                  <a16:creationId xmlns:a16="http://schemas.microsoft.com/office/drawing/2014/main" id="{B0376AB2-C106-4864-A536-E6A7BA8DA6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5788" y="2774951"/>
              <a:ext cx="609600" cy="530225"/>
            </a:xfrm>
            <a:custGeom>
              <a:avLst/>
              <a:gdLst>
                <a:gd name="T0" fmla="*/ 53 w 1683"/>
                <a:gd name="T1" fmla="*/ 0 h 1465"/>
                <a:gd name="T2" fmla="*/ 1650 w 1683"/>
                <a:gd name="T3" fmla="*/ 1383 h 1465"/>
                <a:gd name="T4" fmla="*/ 1597 w 1683"/>
                <a:gd name="T5" fmla="*/ 1443 h 1465"/>
                <a:gd name="T6" fmla="*/ 0 w 1683"/>
                <a:gd name="T7" fmla="*/ 61 h 1465"/>
                <a:gd name="T8" fmla="*/ 53 w 1683"/>
                <a:gd name="T9" fmla="*/ 0 h 1465"/>
                <a:gd name="T10" fmla="*/ 1571 w 1683"/>
                <a:gd name="T11" fmla="*/ 1137 h 1465"/>
                <a:gd name="T12" fmla="*/ 1683 w 1683"/>
                <a:gd name="T13" fmla="*/ 1465 h 1465"/>
                <a:gd name="T14" fmla="*/ 1343 w 1683"/>
                <a:gd name="T15" fmla="*/ 1401 h 1465"/>
                <a:gd name="T16" fmla="*/ 1311 w 1683"/>
                <a:gd name="T17" fmla="*/ 1354 h 1465"/>
                <a:gd name="T18" fmla="*/ 1358 w 1683"/>
                <a:gd name="T19" fmla="*/ 1322 h 1465"/>
                <a:gd name="T20" fmla="*/ 1358 w 1683"/>
                <a:gd name="T21" fmla="*/ 1322 h 1465"/>
                <a:gd name="T22" fmla="*/ 1631 w 1683"/>
                <a:gd name="T23" fmla="*/ 1374 h 1465"/>
                <a:gd name="T24" fmla="*/ 1586 w 1683"/>
                <a:gd name="T25" fmla="*/ 1426 h 1465"/>
                <a:gd name="T26" fmla="*/ 1496 w 1683"/>
                <a:gd name="T27" fmla="*/ 1163 h 1465"/>
                <a:gd name="T28" fmla="*/ 1521 w 1683"/>
                <a:gd name="T29" fmla="*/ 1112 h 1465"/>
                <a:gd name="T30" fmla="*/ 1571 w 1683"/>
                <a:gd name="T31" fmla="*/ 1137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3" h="1465">
                  <a:moveTo>
                    <a:pt x="53" y="0"/>
                  </a:moveTo>
                  <a:lnTo>
                    <a:pt x="1650" y="1383"/>
                  </a:lnTo>
                  <a:lnTo>
                    <a:pt x="1597" y="1443"/>
                  </a:lnTo>
                  <a:lnTo>
                    <a:pt x="0" y="61"/>
                  </a:lnTo>
                  <a:lnTo>
                    <a:pt x="53" y="0"/>
                  </a:lnTo>
                  <a:close/>
                  <a:moveTo>
                    <a:pt x="1571" y="1137"/>
                  </a:moveTo>
                  <a:lnTo>
                    <a:pt x="1683" y="1465"/>
                  </a:lnTo>
                  <a:lnTo>
                    <a:pt x="1343" y="1401"/>
                  </a:lnTo>
                  <a:cubicBezTo>
                    <a:pt x="1321" y="1397"/>
                    <a:pt x="1307" y="1376"/>
                    <a:pt x="1311" y="1354"/>
                  </a:cubicBezTo>
                  <a:cubicBezTo>
                    <a:pt x="1315" y="1333"/>
                    <a:pt x="1336" y="1318"/>
                    <a:pt x="1358" y="1322"/>
                  </a:cubicBezTo>
                  <a:lnTo>
                    <a:pt x="1358" y="1322"/>
                  </a:lnTo>
                  <a:lnTo>
                    <a:pt x="1631" y="1374"/>
                  </a:lnTo>
                  <a:lnTo>
                    <a:pt x="1586" y="1426"/>
                  </a:lnTo>
                  <a:lnTo>
                    <a:pt x="1496" y="1163"/>
                  </a:lnTo>
                  <a:cubicBezTo>
                    <a:pt x="1489" y="1142"/>
                    <a:pt x="1500" y="1119"/>
                    <a:pt x="1521" y="1112"/>
                  </a:cubicBezTo>
                  <a:cubicBezTo>
                    <a:pt x="1542" y="1105"/>
                    <a:pt x="1564" y="1116"/>
                    <a:pt x="1571" y="1137"/>
                  </a:cubicBezTo>
                  <a:close/>
                </a:path>
              </a:pathLst>
            </a:custGeom>
            <a:solidFill>
              <a:srgbClr val="924CFC"/>
            </a:solidFill>
            <a:ln w="0" cap="flat">
              <a:solidFill>
                <a:srgbClr val="924CF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051" name="Group 45">
              <a:extLst>
                <a:ext uri="{FF2B5EF4-FFF2-40B4-BE49-F238E27FC236}">
                  <a16:creationId xmlns:a16="http://schemas.microsoft.com/office/drawing/2014/main" id="{C576EEEB-0840-48C4-9308-532A87DC5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0613" y="1920876"/>
              <a:ext cx="203200" cy="214313"/>
              <a:chOff x="4687" y="1210"/>
              <a:chExt cx="128" cy="135"/>
            </a:xfrm>
            <a:solidFill>
              <a:schemeClr val="accent3"/>
            </a:solidFill>
          </p:grpSpPr>
          <p:sp>
            <p:nvSpPr>
              <p:cNvPr id="2067" name="Oval 43">
                <a:extLst>
                  <a:ext uri="{FF2B5EF4-FFF2-40B4-BE49-F238E27FC236}">
                    <a16:creationId xmlns:a16="http://schemas.microsoft.com/office/drawing/2014/main" id="{7F45D99C-EAB7-4A18-B1C4-AB253CAF3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210"/>
                <a:ext cx="64" cy="64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8" name="Freeform 44">
                <a:extLst>
                  <a:ext uri="{FF2B5EF4-FFF2-40B4-BE49-F238E27FC236}">
                    <a16:creationId xmlns:a16="http://schemas.microsoft.com/office/drawing/2014/main" id="{4DF43A4F-AB66-4674-90BF-EB594C5CB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7" y="1282"/>
                <a:ext cx="128" cy="63"/>
              </a:xfrm>
              <a:custGeom>
                <a:avLst/>
                <a:gdLst>
                  <a:gd name="T0" fmla="*/ 1024 w 1024"/>
                  <a:gd name="T1" fmla="*/ 512 h 512"/>
                  <a:gd name="T2" fmla="*/ 1024 w 1024"/>
                  <a:gd name="T3" fmla="*/ 256 h 512"/>
                  <a:gd name="T4" fmla="*/ 973 w 1024"/>
                  <a:gd name="T5" fmla="*/ 154 h 512"/>
                  <a:gd name="T6" fmla="*/ 724 w 1024"/>
                  <a:gd name="T7" fmla="*/ 32 h 512"/>
                  <a:gd name="T8" fmla="*/ 512 w 1024"/>
                  <a:gd name="T9" fmla="*/ 0 h 512"/>
                  <a:gd name="T10" fmla="*/ 301 w 1024"/>
                  <a:gd name="T11" fmla="*/ 32 h 512"/>
                  <a:gd name="T12" fmla="*/ 52 w 1024"/>
                  <a:gd name="T13" fmla="*/ 154 h 512"/>
                  <a:gd name="T14" fmla="*/ 0 w 1024"/>
                  <a:gd name="T15" fmla="*/ 256 h 512"/>
                  <a:gd name="T16" fmla="*/ 0 w 1024"/>
                  <a:gd name="T17" fmla="*/ 512 h 512"/>
                  <a:gd name="T18" fmla="*/ 1024 w 1024"/>
                  <a:gd name="T1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4" h="512">
                    <a:moveTo>
                      <a:pt x="1024" y="512"/>
                    </a:moveTo>
                    <a:lnTo>
                      <a:pt x="1024" y="256"/>
                    </a:lnTo>
                    <a:cubicBezTo>
                      <a:pt x="1024" y="218"/>
                      <a:pt x="1005" y="180"/>
                      <a:pt x="973" y="154"/>
                    </a:cubicBezTo>
                    <a:cubicBezTo>
                      <a:pt x="903" y="96"/>
                      <a:pt x="813" y="58"/>
                      <a:pt x="724" y="32"/>
                    </a:cubicBezTo>
                    <a:cubicBezTo>
                      <a:pt x="660" y="13"/>
                      <a:pt x="589" y="0"/>
                      <a:pt x="512" y="0"/>
                    </a:cubicBezTo>
                    <a:cubicBezTo>
                      <a:pt x="442" y="0"/>
                      <a:pt x="372" y="13"/>
                      <a:pt x="301" y="32"/>
                    </a:cubicBezTo>
                    <a:cubicBezTo>
                      <a:pt x="212" y="58"/>
                      <a:pt x="122" y="103"/>
                      <a:pt x="52" y="154"/>
                    </a:cubicBezTo>
                    <a:cubicBezTo>
                      <a:pt x="20" y="180"/>
                      <a:pt x="0" y="218"/>
                      <a:pt x="0" y="256"/>
                    </a:cubicBezTo>
                    <a:lnTo>
                      <a:pt x="0" y="512"/>
                    </a:lnTo>
                    <a:lnTo>
                      <a:pt x="1024" y="512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054" name="Rectangle 50">
              <a:extLst>
                <a:ext uri="{FF2B5EF4-FFF2-40B4-BE49-F238E27FC236}">
                  <a16:creationId xmlns:a16="http://schemas.microsoft.com/office/drawing/2014/main" id="{3B037D47-2417-413E-B25E-0A697E025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188" y="2257426"/>
              <a:ext cx="382588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AVP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5" name="Rectangle 51">
              <a:extLst>
                <a:ext uri="{FF2B5EF4-FFF2-40B4-BE49-F238E27FC236}">
                  <a16:creationId xmlns:a16="http://schemas.microsoft.com/office/drawing/2014/main" id="{8E2E1835-47B7-4DB6-AAC8-85F973E5A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700" y="2339976"/>
              <a:ext cx="847725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Platooning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103" name="Picture 55">
              <a:extLst>
                <a:ext uri="{FF2B5EF4-FFF2-40B4-BE49-F238E27FC236}">
                  <a16:creationId xmlns:a16="http://schemas.microsoft.com/office/drawing/2014/main" id="{619C5BA8-CC46-40B0-80F0-6DE7594B71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4238" y="3155951"/>
              <a:ext cx="3492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1" name="Rectangle 59">
              <a:extLst>
                <a:ext uri="{FF2B5EF4-FFF2-40B4-BE49-F238E27FC236}">
                  <a16:creationId xmlns:a16="http://schemas.microsoft.com/office/drawing/2014/main" id="{8815EDF6-7A62-4C6E-AB36-D1842B682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5" y="2311401"/>
              <a:ext cx="19236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U1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2" name="Rectangle 60">
              <a:extLst>
                <a:ext uri="{FF2B5EF4-FFF2-40B4-BE49-F238E27FC236}">
                  <a16:creationId xmlns:a16="http://schemas.microsoft.com/office/drawing/2014/main" id="{0F1F8B7A-F117-449E-A173-7B76C93EC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788" y="2720976"/>
              <a:ext cx="19236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U2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3" name="Rectangle 61">
              <a:extLst>
                <a:ext uri="{FF2B5EF4-FFF2-40B4-BE49-F238E27FC236}">
                  <a16:creationId xmlns:a16="http://schemas.microsoft.com/office/drawing/2014/main" id="{C432737A-8EAB-434D-9C3C-81634C165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5238" y="3429001"/>
              <a:ext cx="19236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U2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6" name="Rectangle 62">
              <a:extLst>
                <a:ext uri="{FF2B5EF4-FFF2-40B4-BE49-F238E27FC236}">
                  <a16:creationId xmlns:a16="http://schemas.microsoft.com/office/drawing/2014/main" id="{C7F86C3B-1799-40FC-8234-FCB7BC850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7816" y="1728788"/>
              <a:ext cx="19236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U1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AAC211B-D96F-4A7E-B04A-E876EEFEF693}"/>
              </a:ext>
            </a:extLst>
          </p:cNvPr>
          <p:cNvGrpSpPr/>
          <p:nvPr/>
        </p:nvGrpSpPr>
        <p:grpSpPr>
          <a:xfrm>
            <a:off x="5384006" y="3913126"/>
            <a:ext cx="3048555" cy="1334067"/>
            <a:chOff x="256032" y="6769005"/>
            <a:chExt cx="3048555" cy="133406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B6CE93E-F05F-4692-8391-1ECD804B3F7D}"/>
                </a:ext>
              </a:extLst>
            </p:cNvPr>
            <p:cNvSpPr txBox="1"/>
            <p:nvPr/>
          </p:nvSpPr>
          <p:spPr>
            <a:xfrm>
              <a:off x="338454" y="6902250"/>
              <a:ext cx="588623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/>
                <a:t>User 1</a:t>
              </a:r>
            </a:p>
          </p:txBody>
        </p:sp>
        <p:sp>
          <p:nvSpPr>
            <p:cNvPr id="78" name="Cloud 77">
              <a:extLst>
                <a:ext uri="{FF2B5EF4-FFF2-40B4-BE49-F238E27FC236}">
                  <a16:creationId xmlns:a16="http://schemas.microsoft.com/office/drawing/2014/main" id="{8DDF22D9-F2B3-4A53-B712-C22C7CB23EDB}"/>
                </a:ext>
              </a:extLst>
            </p:cNvPr>
            <p:cNvSpPr/>
            <p:nvPr/>
          </p:nvSpPr>
          <p:spPr>
            <a:xfrm>
              <a:off x="1390359" y="6854887"/>
              <a:ext cx="1256632" cy="499047"/>
            </a:xfrm>
            <a:prstGeom prst="cloud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>
                  <a:solidFill>
                    <a:schemeClr val="tx1"/>
                  </a:solidFill>
                </a:rPr>
                <a:t>Platooning service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36BAF44-2554-401A-8DDD-E59DB2E13638}"/>
                </a:ext>
              </a:extLst>
            </p:cNvPr>
            <p:cNvSpPr txBox="1"/>
            <p:nvPr/>
          </p:nvSpPr>
          <p:spPr>
            <a:xfrm>
              <a:off x="1324927" y="7517559"/>
              <a:ext cx="95590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/>
                <a:t>IoT platform</a:t>
              </a:r>
              <a:br>
                <a:rPr lang="en-GB" sz="1200"/>
              </a:br>
              <a:r>
                <a:rPr lang="en-GB" sz="1200"/>
                <a:t>&amp; services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8B5B29D-41DC-49BE-9522-26A6F367F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6032" y="6969843"/>
              <a:ext cx="783578" cy="783578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216D3B0-DFD2-4C6F-83FC-99773CC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76692" y="7240356"/>
              <a:ext cx="783578" cy="783578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E47F8FB-4398-431D-9EF6-C25CAE4739CF}"/>
                </a:ext>
              </a:extLst>
            </p:cNvPr>
            <p:cNvSpPr txBox="1"/>
            <p:nvPr/>
          </p:nvSpPr>
          <p:spPr>
            <a:xfrm>
              <a:off x="2715964" y="7170671"/>
              <a:ext cx="588623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/>
                <a:t>User 2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A505283-6F0D-4F41-8DA6-3D246D318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2935" y="6867954"/>
              <a:ext cx="401666" cy="401666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C265DC82-8E82-41DB-8F3E-B999D37EC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44225" y="6769005"/>
              <a:ext cx="401666" cy="401666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09F1CBD2-195E-4F38-A4E5-1B8F4741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494" y="7525005"/>
              <a:ext cx="578067" cy="578067"/>
            </a:xfrm>
            <a:prstGeom prst="rect">
              <a:avLst/>
            </a:prstGeom>
          </p:spPr>
        </p:pic>
        <p:pic>
          <p:nvPicPr>
            <p:cNvPr id="86" name="Shape 249">
              <a:extLst>
                <a:ext uri="{FF2B5EF4-FFF2-40B4-BE49-F238E27FC236}">
                  <a16:creationId xmlns:a16="http://schemas.microsoft.com/office/drawing/2014/main" id="{E08BFFAC-5C63-4867-AAC8-F17B06407E10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742742" y="7244294"/>
              <a:ext cx="307271" cy="307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61F153BA-066B-4762-B865-991215EA9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1889" y="7626557"/>
              <a:ext cx="355932" cy="355932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1C30578-8A65-489A-A197-34D0DF588610}"/>
              </a:ext>
            </a:extLst>
          </p:cNvPr>
          <p:cNvGrpSpPr/>
          <p:nvPr/>
        </p:nvGrpSpPr>
        <p:grpSpPr>
          <a:xfrm>
            <a:off x="8713787" y="3886669"/>
            <a:ext cx="3070845" cy="1426092"/>
            <a:chOff x="3585813" y="6742548"/>
            <a:chExt cx="3070845" cy="142609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BAAD11D-3005-4FEF-9529-E383FABB3856}"/>
                </a:ext>
              </a:extLst>
            </p:cNvPr>
            <p:cNvSpPr txBox="1"/>
            <p:nvPr/>
          </p:nvSpPr>
          <p:spPr>
            <a:xfrm>
              <a:off x="3585813" y="7322885"/>
              <a:ext cx="588623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/>
                <a:t>User 1</a:t>
              </a:r>
            </a:p>
          </p:txBody>
        </p:sp>
        <p:sp>
          <p:nvSpPr>
            <p:cNvPr id="90" name="Cloud 89">
              <a:extLst>
                <a:ext uri="{FF2B5EF4-FFF2-40B4-BE49-F238E27FC236}">
                  <a16:creationId xmlns:a16="http://schemas.microsoft.com/office/drawing/2014/main" id="{E3C50A10-3186-454B-BB2E-2A597124E2D8}"/>
                </a:ext>
              </a:extLst>
            </p:cNvPr>
            <p:cNvSpPr/>
            <p:nvPr/>
          </p:nvSpPr>
          <p:spPr>
            <a:xfrm>
              <a:off x="5224151" y="6818079"/>
              <a:ext cx="1256632" cy="499047"/>
            </a:xfrm>
            <a:prstGeom prst="cloud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>
                  <a:solidFill>
                    <a:schemeClr val="tx1"/>
                  </a:solidFill>
                </a:rPr>
                <a:t>Platooning service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AA47EE0-87F6-4563-A6BF-F628A87FC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27970" y="7385062"/>
              <a:ext cx="783578" cy="783578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7D2EC17-4098-4491-BC7A-0C2BACA38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86435" y="7378529"/>
              <a:ext cx="783578" cy="783578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05632CD-72CD-4DD4-A340-D5415C8AF496}"/>
                </a:ext>
              </a:extLst>
            </p:cNvPr>
            <p:cNvSpPr txBox="1"/>
            <p:nvPr/>
          </p:nvSpPr>
          <p:spPr>
            <a:xfrm>
              <a:off x="6068035" y="7281149"/>
              <a:ext cx="588623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/>
                <a:t>User 2</a:t>
              </a:r>
            </a:p>
          </p:txBody>
        </p:sp>
        <p:pic>
          <p:nvPicPr>
            <p:cNvPr id="94" name="Shape 249">
              <a:extLst>
                <a:ext uri="{FF2B5EF4-FFF2-40B4-BE49-F238E27FC236}">
                  <a16:creationId xmlns:a16="http://schemas.microsoft.com/office/drawing/2014/main" id="{86100872-BE38-4F23-8A60-73DB238C3EFF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712341" y="7176557"/>
              <a:ext cx="307271" cy="30727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7DC72BA-6E93-479B-A686-37A29CC4020E}"/>
                </a:ext>
              </a:extLst>
            </p:cNvPr>
            <p:cNvCxnSpPr/>
            <p:nvPr/>
          </p:nvCxnSpPr>
          <p:spPr>
            <a:xfrm flipV="1">
              <a:off x="3626079" y="7906973"/>
              <a:ext cx="2849639" cy="1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1258B4E5-DDDF-4FFE-8719-08E559958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400000">
              <a:off x="4597011" y="7652062"/>
              <a:ext cx="225523" cy="177849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D0DC9EE7-16F1-4F78-BE2E-18527B92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6200000">
              <a:off x="5119923" y="7652062"/>
              <a:ext cx="225523" cy="177849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5457597-2F78-4D20-BAD5-5D53AE98A030}"/>
                </a:ext>
              </a:extLst>
            </p:cNvPr>
            <p:cNvSpPr txBox="1"/>
            <p:nvPr/>
          </p:nvSpPr>
          <p:spPr>
            <a:xfrm>
              <a:off x="4767174" y="7628224"/>
              <a:ext cx="43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/>
                <a:t>V2V</a:t>
              </a:r>
              <a:endParaRPr lang="en-GB" sz="200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CD96BBF-1928-4226-BF75-4534528A7405}"/>
                </a:ext>
              </a:extLst>
            </p:cNvPr>
            <p:cNvSpPr txBox="1"/>
            <p:nvPr/>
          </p:nvSpPr>
          <p:spPr>
            <a:xfrm>
              <a:off x="3630099" y="6833358"/>
              <a:ext cx="95590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/>
                <a:t>IoT platform</a:t>
              </a:r>
              <a:br>
                <a:rPr lang="en-GB" sz="1200"/>
              </a:br>
              <a:r>
                <a:rPr lang="en-GB" sz="1200"/>
                <a:t>&amp; services</a:t>
              </a:r>
            </a:p>
          </p:txBody>
        </p:sp>
        <p:pic>
          <p:nvPicPr>
            <p:cNvPr id="100" name="Shape 249">
              <a:extLst>
                <a:ext uri="{FF2B5EF4-FFF2-40B4-BE49-F238E27FC236}">
                  <a16:creationId xmlns:a16="http://schemas.microsoft.com/office/drawing/2014/main" id="{FE27A8A8-F683-4C4F-9783-99D4C77D8C71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285486" y="7183160"/>
              <a:ext cx="307271" cy="307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28EA262D-95A6-471E-857A-52C403E49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9412" y="6742548"/>
              <a:ext cx="578067" cy="578067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788649E9-9CB5-4C4F-A397-BF8100BEB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42836" y="7279638"/>
              <a:ext cx="355932" cy="355932"/>
            </a:xfrm>
            <a:prstGeom prst="rect">
              <a:avLst/>
            </a:prstGeom>
          </p:spPr>
        </p:pic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8B904DD3-C819-4DA5-B97F-6A1D12E4AEE0}"/>
              </a:ext>
            </a:extLst>
          </p:cNvPr>
          <p:cNvSpPr txBox="1"/>
          <p:nvPr/>
        </p:nvSpPr>
        <p:spPr>
          <a:xfrm>
            <a:off x="5586880" y="5281463"/>
            <a:ext cx="2923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Guiding vehicles to become a platoon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6105FB0-879D-492B-AB9C-43FF9DB5D204}"/>
              </a:ext>
            </a:extLst>
          </p:cNvPr>
          <p:cNvSpPr txBox="1"/>
          <p:nvPr/>
        </p:nvSpPr>
        <p:spPr>
          <a:xfrm>
            <a:off x="8776343" y="5281463"/>
            <a:ext cx="2635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Guiding vehicles while platooning</a:t>
            </a:r>
          </a:p>
        </p:txBody>
      </p:sp>
      <p:pic>
        <p:nvPicPr>
          <p:cNvPr id="2096" name="Picture 2095">
            <a:extLst>
              <a:ext uri="{FF2B5EF4-FFF2-40B4-BE49-F238E27FC236}">
                <a16:creationId xmlns:a16="http://schemas.microsoft.com/office/drawing/2014/main" id="{65222E45-D616-48CF-BC07-74B8247DE68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4" r="20992"/>
          <a:stretch/>
        </p:blipFill>
        <p:spPr>
          <a:xfrm>
            <a:off x="4624959" y="1558827"/>
            <a:ext cx="1251813" cy="103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4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5879-13A3-49E1-BC08-37B12D98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 B: On-campus demonstrations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BE871-7FA6-4F43-AB3F-541E7DB3B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42533"/>
            <a:ext cx="4105672" cy="4475267"/>
          </a:xfrm>
        </p:spPr>
        <p:txBody>
          <a:bodyPr/>
          <a:lstStyle/>
          <a:p>
            <a:r>
              <a:rPr lang="en-GB" sz="1800" dirty="0"/>
              <a:t>Individual services</a:t>
            </a:r>
          </a:p>
          <a:p>
            <a:endParaRPr lang="en-GB" sz="1800" dirty="0"/>
          </a:p>
          <a:p>
            <a:r>
              <a:rPr lang="en-GB" sz="1800" dirty="0"/>
              <a:t>Automated Valet Parking</a:t>
            </a:r>
          </a:p>
          <a:p>
            <a:endParaRPr lang="en-GB" sz="1800" dirty="0"/>
          </a:p>
          <a:p>
            <a:r>
              <a:rPr lang="en-GB" sz="1800" dirty="0"/>
              <a:t>Urban Driving</a:t>
            </a:r>
          </a:p>
          <a:p>
            <a:endParaRPr lang="en-GB" sz="1800" dirty="0"/>
          </a:p>
          <a:p>
            <a:r>
              <a:rPr lang="en-GB" sz="1800" dirty="0"/>
              <a:t>Highway Pilot (low speed)</a:t>
            </a:r>
          </a:p>
          <a:p>
            <a:endParaRPr lang="en-GB" sz="1800" dirty="0"/>
          </a:p>
          <a:p>
            <a:endParaRPr lang="en-GB" sz="1800" dirty="0"/>
          </a:p>
          <a:p>
            <a:pPr lvl="1"/>
            <a:endParaRPr lang="en-GB" sz="1400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EEBE2-DE57-41C7-B3F7-72F5E2B8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7812-D483-40E4-8208-75E1134B34E9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011F9-D75A-4261-A854-304F5D21F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D836F-E2F6-4DF5-85FA-7AF0FB27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13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B84F54-D2B7-4787-B9F7-E1C7C0235074}"/>
              </a:ext>
            </a:extLst>
          </p:cNvPr>
          <p:cNvGrpSpPr/>
          <p:nvPr/>
        </p:nvGrpSpPr>
        <p:grpSpPr>
          <a:xfrm>
            <a:off x="5231904" y="1517126"/>
            <a:ext cx="5421693" cy="4275244"/>
            <a:chOff x="2143014" y="902042"/>
            <a:chExt cx="6494359" cy="51210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80B758-1604-4259-9D7A-7810BA6E5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62432" y="902043"/>
              <a:ext cx="6425514" cy="512108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2C7B72-C3AD-4D2D-9E7C-E4C4C4CEDA6A}"/>
                </a:ext>
              </a:extLst>
            </p:cNvPr>
            <p:cNvSpPr/>
            <p:nvPr/>
          </p:nvSpPr>
          <p:spPr>
            <a:xfrm>
              <a:off x="2143014" y="902042"/>
              <a:ext cx="6494359" cy="5103342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585577-51B0-4C6F-99FA-49EAE5675D65}"/>
                </a:ext>
              </a:extLst>
            </p:cNvPr>
            <p:cNvSpPr/>
            <p:nvPr/>
          </p:nvSpPr>
          <p:spPr>
            <a:xfrm>
              <a:off x="3839586" y="1849231"/>
              <a:ext cx="370702" cy="1606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Graphic 10" descr="Car">
              <a:extLst>
                <a:ext uri="{FF2B5EF4-FFF2-40B4-BE49-F238E27FC236}">
                  <a16:creationId xmlns:a16="http://schemas.microsoft.com/office/drawing/2014/main" id="{D44B71B8-9FBA-499E-A2EE-AE331004D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794870" y="1351534"/>
              <a:ext cx="434098" cy="43409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EEE2F5C-3F5C-494C-B965-C9BFA395CF82}"/>
                </a:ext>
              </a:extLst>
            </p:cNvPr>
            <p:cNvCxnSpPr>
              <a:cxnSpLocks/>
            </p:cNvCxnSpPr>
            <p:nvPr/>
          </p:nvCxnSpPr>
          <p:spPr>
            <a:xfrm>
              <a:off x="3728304" y="1917627"/>
              <a:ext cx="0" cy="1103636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Graphic 13" descr="Car">
              <a:extLst>
                <a:ext uri="{FF2B5EF4-FFF2-40B4-BE49-F238E27FC236}">
                  <a16:creationId xmlns:a16="http://schemas.microsoft.com/office/drawing/2014/main" id="{24F605A5-4665-43D9-B2C8-E3C54D447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flipH="1">
              <a:off x="4849879" y="2769054"/>
              <a:ext cx="434098" cy="434098"/>
            </a:xfrm>
            <a:prstGeom prst="rect">
              <a:avLst/>
            </a:prstGeom>
          </p:spPr>
        </p:pic>
        <p:pic>
          <p:nvPicPr>
            <p:cNvPr id="16" name="Graphic 15" descr="Car">
              <a:extLst>
                <a:ext uri="{FF2B5EF4-FFF2-40B4-BE49-F238E27FC236}">
                  <a16:creationId xmlns:a16="http://schemas.microsoft.com/office/drawing/2014/main" id="{B294597B-C5EB-49E1-960E-6D13EDD7E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866355" y="5259860"/>
              <a:ext cx="434098" cy="434098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DE495F-A97B-43F6-AD5B-E4CAF216ACCA}"/>
                </a:ext>
              </a:extLst>
            </p:cNvPr>
            <p:cNvCxnSpPr>
              <a:cxnSpLocks/>
            </p:cNvCxnSpPr>
            <p:nvPr/>
          </p:nvCxnSpPr>
          <p:spPr>
            <a:xfrm>
              <a:off x="4310743" y="2978124"/>
              <a:ext cx="294308" cy="0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1120AD2-1469-4F23-9EF8-6256F19F23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0049" y="1891502"/>
              <a:ext cx="0" cy="1041357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6327B0-54BE-455C-8CE1-DAEB92B7EF66}"/>
                </a:ext>
              </a:extLst>
            </p:cNvPr>
            <p:cNvCxnSpPr>
              <a:cxnSpLocks/>
            </p:cNvCxnSpPr>
            <p:nvPr/>
          </p:nvCxnSpPr>
          <p:spPr>
            <a:xfrm>
              <a:off x="3752523" y="1734367"/>
              <a:ext cx="500154" cy="0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927721-2EB0-46C4-AC6E-42737BF46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9959" y="2753296"/>
              <a:ext cx="359884" cy="359884"/>
            </a:xfrm>
            <a:prstGeom prst="rect">
              <a:avLst/>
            </a:prstGeom>
          </p:spPr>
        </p:pic>
        <p:pic>
          <p:nvPicPr>
            <p:cNvPr id="22" name="Graphic 21" descr="Man">
              <a:extLst>
                <a:ext uri="{FF2B5EF4-FFF2-40B4-BE49-F238E27FC236}">
                  <a16:creationId xmlns:a16="http://schemas.microsoft.com/office/drawing/2014/main" id="{B1BDC7E8-B1F4-43EA-9F26-221C0B65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007335" y="2611527"/>
              <a:ext cx="381686" cy="381686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EBDBACD-E442-43B2-A2C4-EE5FE851505C}"/>
                </a:ext>
              </a:extLst>
            </p:cNvPr>
            <p:cNvCxnSpPr/>
            <p:nvPr/>
          </p:nvCxnSpPr>
          <p:spPr>
            <a:xfrm flipV="1">
              <a:off x="4191609" y="2194563"/>
              <a:ext cx="0" cy="39502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Graphic 23" descr="Man">
              <a:extLst>
                <a:ext uri="{FF2B5EF4-FFF2-40B4-BE49-F238E27FC236}">
                  <a16:creationId xmlns:a16="http://schemas.microsoft.com/office/drawing/2014/main" id="{27ACCAEF-FE72-45CA-BFDD-B117ACB46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028064" y="1900734"/>
              <a:ext cx="381686" cy="381686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D5BA09A-FCF0-4931-9DD7-36D147FDA20F}"/>
                </a:ext>
              </a:extLst>
            </p:cNvPr>
            <p:cNvCxnSpPr>
              <a:cxnSpLocks/>
            </p:cNvCxnSpPr>
            <p:nvPr/>
          </p:nvCxnSpPr>
          <p:spPr>
            <a:xfrm>
              <a:off x="5301049" y="2961648"/>
              <a:ext cx="2273643" cy="0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EB7E9B1-5885-4D99-AD91-A4EC74567EDE}"/>
                </a:ext>
              </a:extLst>
            </p:cNvPr>
            <p:cNvCxnSpPr>
              <a:cxnSpLocks/>
            </p:cNvCxnSpPr>
            <p:nvPr/>
          </p:nvCxnSpPr>
          <p:spPr>
            <a:xfrm>
              <a:off x="5362833" y="5547575"/>
              <a:ext cx="21624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E33ED21-6EE1-4633-A9D0-C6F1E66D57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0845" y="2990336"/>
              <a:ext cx="0" cy="2582561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D53E2-7E32-468F-BFC3-6A401546258E}"/>
              </a:ext>
            </a:extLst>
          </p:cNvPr>
          <p:cNvSpPr/>
          <p:nvPr/>
        </p:nvSpPr>
        <p:spPr>
          <a:xfrm>
            <a:off x="7385971" y="4886692"/>
            <a:ext cx="513708" cy="102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Explosion 1 25">
            <a:extLst>
              <a:ext uri="{FF2B5EF4-FFF2-40B4-BE49-F238E27FC236}">
                <a16:creationId xmlns:a16="http://schemas.microsoft.com/office/drawing/2014/main" id="{9FCA65E9-1E4E-43B9-B80A-0979EBC10D9F}"/>
              </a:ext>
            </a:extLst>
          </p:cNvPr>
          <p:cNvSpPr/>
          <p:nvPr/>
        </p:nvSpPr>
        <p:spPr>
          <a:xfrm>
            <a:off x="9629599" y="3819009"/>
            <a:ext cx="267254" cy="27165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0E15C434-401E-4342-8972-96EC273B5C54}"/>
              </a:ext>
            </a:extLst>
          </p:cNvPr>
          <p:cNvSpPr/>
          <p:nvPr/>
        </p:nvSpPr>
        <p:spPr>
          <a:xfrm>
            <a:off x="8670017" y="3130801"/>
            <a:ext cx="201208" cy="193916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E2CE6F1-9FDA-4BEF-B090-80A680E138A4}"/>
              </a:ext>
            </a:extLst>
          </p:cNvPr>
          <p:cNvCxnSpPr>
            <a:cxnSpLocks/>
          </p:cNvCxnSpPr>
          <p:nvPr/>
        </p:nvCxnSpPr>
        <p:spPr>
          <a:xfrm>
            <a:off x="7642825" y="3438164"/>
            <a:ext cx="0" cy="173050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 descr="Group">
            <a:extLst>
              <a:ext uri="{FF2B5EF4-FFF2-40B4-BE49-F238E27FC236}">
                <a16:creationId xmlns:a16="http://schemas.microsoft.com/office/drawing/2014/main" id="{15A9C96F-F38F-4B75-A1C2-B32120E7014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600387" y="4338500"/>
            <a:ext cx="592931" cy="59293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0A5AF14-04CE-473C-BBEF-04F0BB7A2AAC}"/>
              </a:ext>
            </a:extLst>
          </p:cNvPr>
          <p:cNvGrpSpPr/>
          <p:nvPr/>
        </p:nvGrpSpPr>
        <p:grpSpPr>
          <a:xfrm>
            <a:off x="7745470" y="4737184"/>
            <a:ext cx="426605" cy="445078"/>
            <a:chOff x="4071173" y="2223908"/>
            <a:chExt cx="426605" cy="44507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9FB2A09-AD40-479D-8A27-FC341DA09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106194" y="2277402"/>
              <a:ext cx="391584" cy="391584"/>
            </a:xfrm>
            <a:prstGeom prst="rect">
              <a:avLst/>
            </a:prstGeom>
          </p:spPr>
        </p:pic>
        <p:grpSp>
          <p:nvGrpSpPr>
            <p:cNvPr id="36" name="Gruppieren 67">
              <a:extLst>
                <a:ext uri="{FF2B5EF4-FFF2-40B4-BE49-F238E27FC236}">
                  <a16:creationId xmlns:a16="http://schemas.microsoft.com/office/drawing/2014/main" id="{A8FC29C6-0AAD-4570-92E0-F0E8FDF9D4E9}"/>
                </a:ext>
              </a:extLst>
            </p:cNvPr>
            <p:cNvGrpSpPr/>
            <p:nvPr/>
          </p:nvGrpSpPr>
          <p:grpSpPr>
            <a:xfrm>
              <a:off x="4071173" y="2223908"/>
              <a:ext cx="122383" cy="182931"/>
              <a:chOff x="3824547" y="1736340"/>
              <a:chExt cx="218908" cy="343644"/>
            </a:xfrm>
          </p:grpSpPr>
          <p:grpSp>
            <p:nvGrpSpPr>
              <p:cNvPr id="37" name="Gruppieren 68">
                <a:extLst>
                  <a:ext uri="{FF2B5EF4-FFF2-40B4-BE49-F238E27FC236}">
                    <a16:creationId xmlns:a16="http://schemas.microsoft.com/office/drawing/2014/main" id="{2BA5F98D-C78F-4812-9B8F-C260286E5795}"/>
                  </a:ext>
                </a:extLst>
              </p:cNvPr>
              <p:cNvGrpSpPr/>
              <p:nvPr/>
            </p:nvGrpSpPr>
            <p:grpSpPr>
              <a:xfrm>
                <a:off x="3824547" y="1736340"/>
                <a:ext cx="218908" cy="343644"/>
                <a:chOff x="6157501" y="1530350"/>
                <a:chExt cx="299910" cy="470802"/>
              </a:xfrm>
            </p:grpSpPr>
            <p:sp>
              <p:nvSpPr>
                <p:cNvPr id="39" name="Rechteck 71">
                  <a:extLst>
                    <a:ext uri="{FF2B5EF4-FFF2-40B4-BE49-F238E27FC236}">
                      <a16:creationId xmlns:a16="http://schemas.microsoft.com/office/drawing/2014/main" id="{0452F7FC-24A7-41AC-8A80-94D4ED7A543A}"/>
                    </a:ext>
                  </a:extLst>
                </p:cNvPr>
                <p:cNvSpPr/>
                <p:nvPr/>
              </p:nvSpPr>
              <p:spPr>
                <a:xfrm>
                  <a:off x="6165972" y="1530350"/>
                  <a:ext cx="282969" cy="4708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" name="Rechteck 72">
                  <a:extLst>
                    <a:ext uri="{FF2B5EF4-FFF2-40B4-BE49-F238E27FC236}">
                      <a16:creationId xmlns:a16="http://schemas.microsoft.com/office/drawing/2014/main" id="{61762831-D3C8-401A-9549-6A48653EAA6F}"/>
                    </a:ext>
                  </a:extLst>
                </p:cNvPr>
                <p:cNvSpPr/>
                <p:nvPr/>
              </p:nvSpPr>
              <p:spPr>
                <a:xfrm>
                  <a:off x="6165972" y="1921583"/>
                  <a:ext cx="282969" cy="7956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Rechteck 73">
                  <a:extLst>
                    <a:ext uri="{FF2B5EF4-FFF2-40B4-BE49-F238E27FC236}">
                      <a16:creationId xmlns:a16="http://schemas.microsoft.com/office/drawing/2014/main" id="{15ECCD2D-997F-4303-8D2C-5509CB037822}"/>
                    </a:ext>
                  </a:extLst>
                </p:cNvPr>
                <p:cNvSpPr/>
                <p:nvPr/>
              </p:nvSpPr>
              <p:spPr>
                <a:xfrm>
                  <a:off x="6157501" y="1530350"/>
                  <a:ext cx="299910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pic>
            <p:nvPicPr>
              <p:cNvPr id="38" name="StreetMap">
                <a:extLst>
                  <a:ext uri="{FF2B5EF4-FFF2-40B4-BE49-F238E27FC236}">
                    <a16:creationId xmlns:a16="http://schemas.microsoft.com/office/drawing/2014/main" id="{2D2EE256-1139-4DDB-86AD-1F4EC46B6F6E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custData r:id="rId2"/>
                </p:custDataLst>
              </p:nvPr>
            </p:nvPicPr>
            <p:blipFill rotWithShape="1">
              <a:blip r:embed="rId13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524" r="14662" b="26118"/>
              <a:stretch/>
            </p:blipFill>
            <p:spPr bwMode="auto">
              <a:xfrm>
                <a:off x="3834154" y="1763453"/>
                <a:ext cx="203119" cy="258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9064E2B-15C0-4FF3-802E-30626429B583}"/>
              </a:ext>
            </a:extLst>
          </p:cNvPr>
          <p:cNvGrpSpPr/>
          <p:nvPr/>
        </p:nvGrpSpPr>
        <p:grpSpPr>
          <a:xfrm flipH="1">
            <a:off x="8243412" y="5193962"/>
            <a:ext cx="426605" cy="445078"/>
            <a:chOff x="4071173" y="2223908"/>
            <a:chExt cx="426605" cy="445078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3D5CC77-04BE-4A0B-8879-05B039D62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106194" y="2277402"/>
              <a:ext cx="391584" cy="391584"/>
            </a:xfrm>
            <a:prstGeom prst="rect">
              <a:avLst/>
            </a:prstGeom>
          </p:spPr>
        </p:pic>
        <p:grpSp>
          <p:nvGrpSpPr>
            <p:cNvPr id="44" name="Gruppieren 67">
              <a:extLst>
                <a:ext uri="{FF2B5EF4-FFF2-40B4-BE49-F238E27FC236}">
                  <a16:creationId xmlns:a16="http://schemas.microsoft.com/office/drawing/2014/main" id="{69DF8A3A-EDDD-47CC-9A4E-056AB3EC717F}"/>
                </a:ext>
              </a:extLst>
            </p:cNvPr>
            <p:cNvGrpSpPr/>
            <p:nvPr/>
          </p:nvGrpSpPr>
          <p:grpSpPr>
            <a:xfrm>
              <a:off x="4071173" y="2223908"/>
              <a:ext cx="122383" cy="182931"/>
              <a:chOff x="3824547" y="1736340"/>
              <a:chExt cx="218908" cy="343644"/>
            </a:xfrm>
          </p:grpSpPr>
          <p:grpSp>
            <p:nvGrpSpPr>
              <p:cNvPr id="45" name="Gruppieren 68">
                <a:extLst>
                  <a:ext uri="{FF2B5EF4-FFF2-40B4-BE49-F238E27FC236}">
                    <a16:creationId xmlns:a16="http://schemas.microsoft.com/office/drawing/2014/main" id="{0994443C-D0BF-4199-B691-489561FFD23B}"/>
                  </a:ext>
                </a:extLst>
              </p:cNvPr>
              <p:cNvGrpSpPr/>
              <p:nvPr/>
            </p:nvGrpSpPr>
            <p:grpSpPr>
              <a:xfrm>
                <a:off x="3824547" y="1736340"/>
                <a:ext cx="218908" cy="343644"/>
                <a:chOff x="6157501" y="1530350"/>
                <a:chExt cx="299910" cy="470802"/>
              </a:xfrm>
            </p:grpSpPr>
            <p:sp>
              <p:nvSpPr>
                <p:cNvPr id="47" name="Rechteck 71">
                  <a:extLst>
                    <a:ext uri="{FF2B5EF4-FFF2-40B4-BE49-F238E27FC236}">
                      <a16:creationId xmlns:a16="http://schemas.microsoft.com/office/drawing/2014/main" id="{93007422-F21A-4F1F-9F94-D65FEE4BF299}"/>
                    </a:ext>
                  </a:extLst>
                </p:cNvPr>
                <p:cNvSpPr/>
                <p:nvPr/>
              </p:nvSpPr>
              <p:spPr>
                <a:xfrm>
                  <a:off x="6165972" y="1530350"/>
                  <a:ext cx="282969" cy="4708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" name="Rechteck 72">
                  <a:extLst>
                    <a:ext uri="{FF2B5EF4-FFF2-40B4-BE49-F238E27FC236}">
                      <a16:creationId xmlns:a16="http://schemas.microsoft.com/office/drawing/2014/main" id="{F4139736-7DBE-416F-BB1F-DF6DBB9C5E73}"/>
                    </a:ext>
                  </a:extLst>
                </p:cNvPr>
                <p:cNvSpPr/>
                <p:nvPr/>
              </p:nvSpPr>
              <p:spPr>
                <a:xfrm>
                  <a:off x="6165972" y="1921583"/>
                  <a:ext cx="282969" cy="7956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" name="Rechteck 73">
                  <a:extLst>
                    <a:ext uri="{FF2B5EF4-FFF2-40B4-BE49-F238E27FC236}">
                      <a16:creationId xmlns:a16="http://schemas.microsoft.com/office/drawing/2014/main" id="{E1EE62A2-E95B-44DE-A4BE-516E9E996430}"/>
                    </a:ext>
                  </a:extLst>
                </p:cNvPr>
                <p:cNvSpPr/>
                <p:nvPr/>
              </p:nvSpPr>
              <p:spPr>
                <a:xfrm>
                  <a:off x="6157501" y="1530350"/>
                  <a:ext cx="299910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pic>
            <p:nvPicPr>
              <p:cNvPr id="46" name="StreetMap">
                <a:extLst>
                  <a:ext uri="{FF2B5EF4-FFF2-40B4-BE49-F238E27FC236}">
                    <a16:creationId xmlns:a16="http://schemas.microsoft.com/office/drawing/2014/main" id="{20471D31-2E4D-4EC7-89C3-EF885D50D493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custData r:id="rId1"/>
                </p:custDataLst>
              </p:nvPr>
            </p:nvPicPr>
            <p:blipFill rotWithShape="1">
              <a:blip r:embed="rId13" cstate="email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524" r="14662" b="26118"/>
              <a:stretch/>
            </p:blipFill>
            <p:spPr bwMode="auto">
              <a:xfrm>
                <a:off x="3834154" y="1763453"/>
                <a:ext cx="203119" cy="258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5779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raphic 382" descr="Car">
            <a:extLst>
              <a:ext uri="{FF2B5EF4-FFF2-40B4-BE49-F238E27FC236}">
                <a16:creationId xmlns:a16="http://schemas.microsoft.com/office/drawing/2014/main" id="{6FC74F4A-D0DE-425E-B7D3-74B8A07B3D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443954" y="6172200"/>
            <a:ext cx="685800" cy="685800"/>
          </a:xfrm>
          <a:prstGeom prst="rect">
            <a:avLst/>
          </a:prstGeom>
        </p:spPr>
      </p:pic>
      <p:sp>
        <p:nvSpPr>
          <p:cNvPr id="385" name="TextBox 384">
            <a:extLst>
              <a:ext uri="{FF2B5EF4-FFF2-40B4-BE49-F238E27FC236}">
                <a16:creationId xmlns:a16="http://schemas.microsoft.com/office/drawing/2014/main" id="{47B3D55D-82D3-4629-A2B7-152954C51289}"/>
              </a:ext>
            </a:extLst>
          </p:cNvPr>
          <p:cNvSpPr txBox="1"/>
          <p:nvPr/>
        </p:nvSpPr>
        <p:spPr>
          <a:xfrm>
            <a:off x="274485" y="101379"/>
            <a:ext cx="5519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Automated Valet Parking - NEVS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E639ED-827A-4A86-80F3-60F8B8EEAA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2432" y="902043"/>
            <a:ext cx="6425514" cy="51210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984AF3-B9D6-438A-B1DA-7831A6D252DB}"/>
              </a:ext>
            </a:extLst>
          </p:cNvPr>
          <p:cNvSpPr/>
          <p:nvPr/>
        </p:nvSpPr>
        <p:spPr>
          <a:xfrm>
            <a:off x="2143014" y="902042"/>
            <a:ext cx="6494359" cy="510334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B906EA-9F29-4253-9235-E5A87238306C}"/>
              </a:ext>
            </a:extLst>
          </p:cNvPr>
          <p:cNvSpPr/>
          <p:nvPr/>
        </p:nvSpPr>
        <p:spPr>
          <a:xfrm>
            <a:off x="4065374" y="1977082"/>
            <a:ext cx="370702" cy="160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9AF2DD19-D6FB-4EB4-AD8D-BBFCA9A1F5FC}"/>
              </a:ext>
            </a:extLst>
          </p:cNvPr>
          <p:cNvSpPr/>
          <p:nvPr/>
        </p:nvSpPr>
        <p:spPr>
          <a:xfrm>
            <a:off x="4069490" y="2141839"/>
            <a:ext cx="370702" cy="160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38F3B930-5B9D-4314-B369-D0553E0DEFD4}"/>
              </a:ext>
            </a:extLst>
          </p:cNvPr>
          <p:cNvSpPr/>
          <p:nvPr/>
        </p:nvSpPr>
        <p:spPr>
          <a:xfrm>
            <a:off x="4061249" y="2294239"/>
            <a:ext cx="370702" cy="160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DF0A2EE7-AE5A-46BC-B9B8-30DF9CA02FBE}"/>
              </a:ext>
            </a:extLst>
          </p:cNvPr>
          <p:cNvSpPr/>
          <p:nvPr/>
        </p:nvSpPr>
        <p:spPr>
          <a:xfrm>
            <a:off x="4069493" y="1820563"/>
            <a:ext cx="370702" cy="160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0F4E9D8D-6D7E-4626-AAB7-7934F90B27B8}"/>
              </a:ext>
            </a:extLst>
          </p:cNvPr>
          <p:cNvSpPr/>
          <p:nvPr/>
        </p:nvSpPr>
        <p:spPr>
          <a:xfrm>
            <a:off x="4065365" y="2458996"/>
            <a:ext cx="370702" cy="160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Car">
            <a:extLst>
              <a:ext uri="{FF2B5EF4-FFF2-40B4-BE49-F238E27FC236}">
                <a16:creationId xmlns:a16="http://schemas.microsoft.com/office/drawing/2014/main" id="{4EA0EE23-AFB6-495D-AD07-1A58A19AE3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22441" y="1878227"/>
            <a:ext cx="434098" cy="434098"/>
          </a:xfrm>
          <a:prstGeom prst="rect">
            <a:avLst/>
          </a:prstGeom>
        </p:spPr>
      </p:pic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A540DD92-A3F1-46B2-B181-7D299348EAF1}"/>
              </a:ext>
            </a:extLst>
          </p:cNvPr>
          <p:cNvCxnSpPr>
            <a:cxnSpLocks/>
          </p:cNvCxnSpPr>
          <p:nvPr/>
        </p:nvCxnSpPr>
        <p:spPr>
          <a:xfrm>
            <a:off x="3691728" y="2240542"/>
            <a:ext cx="0" cy="8486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0CF8FB5B-A235-486F-A505-34DFF60E0750}"/>
              </a:ext>
            </a:extLst>
          </p:cNvPr>
          <p:cNvCxnSpPr>
            <a:cxnSpLocks/>
          </p:cNvCxnSpPr>
          <p:nvPr/>
        </p:nvCxnSpPr>
        <p:spPr>
          <a:xfrm>
            <a:off x="5301049" y="2961648"/>
            <a:ext cx="2273643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A4DB87B8-5670-422F-9070-69BE829930AB}"/>
              </a:ext>
            </a:extLst>
          </p:cNvPr>
          <p:cNvCxnSpPr>
            <a:cxnSpLocks/>
          </p:cNvCxnSpPr>
          <p:nvPr/>
        </p:nvCxnSpPr>
        <p:spPr>
          <a:xfrm>
            <a:off x="4965942" y="3225114"/>
            <a:ext cx="0" cy="202650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>
            <a:extLst>
              <a:ext uri="{FF2B5EF4-FFF2-40B4-BE49-F238E27FC236}">
                <a16:creationId xmlns:a16="http://schemas.microsoft.com/office/drawing/2014/main" id="{40AD6CDC-7355-4B42-BEE5-3FA8E8103B9C}"/>
              </a:ext>
            </a:extLst>
          </p:cNvPr>
          <p:cNvCxnSpPr>
            <a:cxnSpLocks/>
          </p:cNvCxnSpPr>
          <p:nvPr/>
        </p:nvCxnSpPr>
        <p:spPr>
          <a:xfrm>
            <a:off x="5362833" y="5547575"/>
            <a:ext cx="21624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EA37453D-1831-4E17-B513-BB366FB7B337}"/>
              </a:ext>
            </a:extLst>
          </p:cNvPr>
          <p:cNvCxnSpPr>
            <a:cxnSpLocks/>
          </p:cNvCxnSpPr>
          <p:nvPr/>
        </p:nvCxnSpPr>
        <p:spPr>
          <a:xfrm flipH="1">
            <a:off x="3694670" y="3099080"/>
            <a:ext cx="1161536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3B9A8904-0510-4446-8FD3-16E0CCCAF363}"/>
              </a:ext>
            </a:extLst>
          </p:cNvPr>
          <p:cNvCxnSpPr>
            <a:cxnSpLocks/>
          </p:cNvCxnSpPr>
          <p:nvPr/>
        </p:nvCxnSpPr>
        <p:spPr>
          <a:xfrm flipV="1">
            <a:off x="7570845" y="2990336"/>
            <a:ext cx="0" cy="25825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TextBox 388">
            <a:extLst>
              <a:ext uri="{FF2B5EF4-FFF2-40B4-BE49-F238E27FC236}">
                <a16:creationId xmlns:a16="http://schemas.microsoft.com/office/drawing/2014/main" id="{E9F1109B-FF66-4891-B818-8B29FD31F7D1}"/>
              </a:ext>
            </a:extLst>
          </p:cNvPr>
          <p:cNvSpPr txBox="1"/>
          <p:nvPr/>
        </p:nvSpPr>
        <p:spPr>
          <a:xfrm>
            <a:off x="4430580" y="206932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L_B1</a:t>
            </a:r>
          </a:p>
        </p:txBody>
      </p:sp>
      <p:pic>
        <p:nvPicPr>
          <p:cNvPr id="364" name="Graphic 363" descr="Car">
            <a:extLst>
              <a:ext uri="{FF2B5EF4-FFF2-40B4-BE49-F238E27FC236}">
                <a16:creationId xmlns:a16="http://schemas.microsoft.com/office/drawing/2014/main" id="{A0C5B12A-94FB-40F9-A253-EB3E725925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49879" y="2846173"/>
            <a:ext cx="434098" cy="434098"/>
          </a:xfrm>
          <a:prstGeom prst="rect">
            <a:avLst/>
          </a:prstGeom>
        </p:spPr>
      </p:pic>
      <p:sp>
        <p:nvSpPr>
          <p:cNvPr id="365" name="TextBox 364">
            <a:extLst>
              <a:ext uri="{FF2B5EF4-FFF2-40B4-BE49-F238E27FC236}">
                <a16:creationId xmlns:a16="http://schemas.microsoft.com/office/drawing/2014/main" id="{77C55EB6-ACFB-4E06-9770-95C7B0A793D0}"/>
              </a:ext>
            </a:extLst>
          </p:cNvPr>
          <p:cNvSpPr txBox="1"/>
          <p:nvPr/>
        </p:nvSpPr>
        <p:spPr>
          <a:xfrm>
            <a:off x="4323488" y="321026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L_B2</a:t>
            </a:r>
          </a:p>
        </p:txBody>
      </p:sp>
      <p:pic>
        <p:nvPicPr>
          <p:cNvPr id="375" name="Graphic 374" descr="Car">
            <a:extLst>
              <a:ext uri="{FF2B5EF4-FFF2-40B4-BE49-F238E27FC236}">
                <a16:creationId xmlns:a16="http://schemas.microsoft.com/office/drawing/2014/main" id="{10C0C29C-8F1D-4C18-91CE-6615CD0580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66355" y="5259860"/>
            <a:ext cx="434098" cy="434098"/>
          </a:xfrm>
          <a:prstGeom prst="rect">
            <a:avLst/>
          </a:prstGeom>
        </p:spPr>
      </p:pic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8DE73F6C-206C-4074-B092-636C808EE9FD}"/>
              </a:ext>
            </a:extLst>
          </p:cNvPr>
          <p:cNvCxnSpPr>
            <a:cxnSpLocks/>
          </p:cNvCxnSpPr>
          <p:nvPr/>
        </p:nvCxnSpPr>
        <p:spPr>
          <a:xfrm>
            <a:off x="3917092" y="2978124"/>
            <a:ext cx="893805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AE2F91A3-553C-4670-852C-09C2EEEE7ECB}"/>
              </a:ext>
            </a:extLst>
          </p:cNvPr>
          <p:cNvCxnSpPr>
            <a:cxnSpLocks/>
          </p:cNvCxnSpPr>
          <p:nvPr/>
        </p:nvCxnSpPr>
        <p:spPr>
          <a:xfrm flipV="1">
            <a:off x="3933839" y="2228337"/>
            <a:ext cx="0" cy="76199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>
            <a:extLst>
              <a:ext uri="{FF2B5EF4-FFF2-40B4-BE49-F238E27FC236}">
                <a16:creationId xmlns:a16="http://schemas.microsoft.com/office/drawing/2014/main" id="{88726E8A-B3C7-4EC9-924B-E68375DAA6DC}"/>
              </a:ext>
            </a:extLst>
          </p:cNvPr>
          <p:cNvSpPr txBox="1"/>
          <p:nvPr/>
        </p:nvSpPr>
        <p:spPr>
          <a:xfrm>
            <a:off x="4154612" y="531503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L_B3</a:t>
            </a:r>
          </a:p>
        </p:txBody>
      </p:sp>
    </p:spTree>
    <p:extLst>
      <p:ext uri="{BB962C8B-B14F-4D97-AF65-F5344CB8AC3E}">
        <p14:creationId xmlns:p14="http://schemas.microsoft.com/office/powerpoint/2010/main" val="331089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raphic 382" descr="Car">
            <a:extLst>
              <a:ext uri="{FF2B5EF4-FFF2-40B4-BE49-F238E27FC236}">
                <a16:creationId xmlns:a16="http://schemas.microsoft.com/office/drawing/2014/main" id="{6FC74F4A-D0DE-425E-B7D3-74B8A07B3D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443954" y="6172200"/>
            <a:ext cx="685800" cy="685800"/>
          </a:xfrm>
          <a:prstGeom prst="rect">
            <a:avLst/>
          </a:prstGeom>
        </p:spPr>
      </p:pic>
      <p:sp>
        <p:nvSpPr>
          <p:cNvPr id="385" name="TextBox 384">
            <a:extLst>
              <a:ext uri="{FF2B5EF4-FFF2-40B4-BE49-F238E27FC236}">
                <a16:creationId xmlns:a16="http://schemas.microsoft.com/office/drawing/2014/main" id="{47B3D55D-82D3-4629-A2B7-152954C51289}"/>
              </a:ext>
            </a:extLst>
          </p:cNvPr>
          <p:cNvSpPr txBox="1"/>
          <p:nvPr/>
        </p:nvSpPr>
        <p:spPr>
          <a:xfrm>
            <a:off x="274485" y="101379"/>
            <a:ext cx="5750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Urban Driving (Guided AVP) - VTT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E639ED-827A-4A86-80F3-60F8B8EEAA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2432" y="902043"/>
            <a:ext cx="6425514" cy="51210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984AF3-B9D6-438A-B1DA-7831A6D252DB}"/>
              </a:ext>
            </a:extLst>
          </p:cNvPr>
          <p:cNvSpPr/>
          <p:nvPr/>
        </p:nvSpPr>
        <p:spPr>
          <a:xfrm>
            <a:off x="2143014" y="902042"/>
            <a:ext cx="6494359" cy="510334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9AF2DD19-D6FB-4EB4-AD8D-BBFCA9A1F5FC}"/>
              </a:ext>
            </a:extLst>
          </p:cNvPr>
          <p:cNvSpPr/>
          <p:nvPr/>
        </p:nvSpPr>
        <p:spPr>
          <a:xfrm>
            <a:off x="3839586" y="1849231"/>
            <a:ext cx="370702" cy="160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Car">
            <a:extLst>
              <a:ext uri="{FF2B5EF4-FFF2-40B4-BE49-F238E27FC236}">
                <a16:creationId xmlns:a16="http://schemas.microsoft.com/office/drawing/2014/main" id="{4EA0EE23-AFB6-495D-AD07-1A58A19AE3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4870" y="1351534"/>
            <a:ext cx="434098" cy="434098"/>
          </a:xfrm>
          <a:prstGeom prst="rect">
            <a:avLst/>
          </a:prstGeom>
        </p:spPr>
      </p:pic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A540DD92-A3F1-46B2-B181-7D299348EAF1}"/>
              </a:ext>
            </a:extLst>
          </p:cNvPr>
          <p:cNvCxnSpPr>
            <a:cxnSpLocks/>
          </p:cNvCxnSpPr>
          <p:nvPr/>
        </p:nvCxnSpPr>
        <p:spPr>
          <a:xfrm>
            <a:off x="3728304" y="1917627"/>
            <a:ext cx="0" cy="110363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TextBox 388">
            <a:extLst>
              <a:ext uri="{FF2B5EF4-FFF2-40B4-BE49-F238E27FC236}">
                <a16:creationId xmlns:a16="http://schemas.microsoft.com/office/drawing/2014/main" id="{E9F1109B-FF66-4891-B818-8B29FD31F7D1}"/>
              </a:ext>
            </a:extLst>
          </p:cNvPr>
          <p:cNvSpPr txBox="1"/>
          <p:nvPr/>
        </p:nvSpPr>
        <p:spPr>
          <a:xfrm>
            <a:off x="4430580" y="206932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L_B1</a:t>
            </a:r>
          </a:p>
        </p:txBody>
      </p:sp>
      <p:pic>
        <p:nvPicPr>
          <p:cNvPr id="364" name="Graphic 363" descr="Car">
            <a:extLst>
              <a:ext uri="{FF2B5EF4-FFF2-40B4-BE49-F238E27FC236}">
                <a16:creationId xmlns:a16="http://schemas.microsoft.com/office/drawing/2014/main" id="{A0C5B12A-94FB-40F9-A253-EB3E725925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4849879" y="2769054"/>
            <a:ext cx="434098" cy="434098"/>
          </a:xfrm>
          <a:prstGeom prst="rect">
            <a:avLst/>
          </a:prstGeom>
        </p:spPr>
      </p:pic>
      <p:sp>
        <p:nvSpPr>
          <p:cNvPr id="365" name="TextBox 364">
            <a:extLst>
              <a:ext uri="{FF2B5EF4-FFF2-40B4-BE49-F238E27FC236}">
                <a16:creationId xmlns:a16="http://schemas.microsoft.com/office/drawing/2014/main" id="{77C55EB6-ACFB-4E06-9770-95C7B0A793D0}"/>
              </a:ext>
            </a:extLst>
          </p:cNvPr>
          <p:cNvSpPr txBox="1"/>
          <p:nvPr/>
        </p:nvSpPr>
        <p:spPr>
          <a:xfrm>
            <a:off x="4323488" y="321026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L_B2</a:t>
            </a:r>
          </a:p>
        </p:txBody>
      </p:sp>
      <p:pic>
        <p:nvPicPr>
          <p:cNvPr id="375" name="Graphic 374" descr="Car">
            <a:extLst>
              <a:ext uri="{FF2B5EF4-FFF2-40B4-BE49-F238E27FC236}">
                <a16:creationId xmlns:a16="http://schemas.microsoft.com/office/drawing/2014/main" id="{10C0C29C-8F1D-4C18-91CE-6615CD0580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66355" y="5259860"/>
            <a:ext cx="434098" cy="434098"/>
          </a:xfrm>
          <a:prstGeom prst="rect">
            <a:avLst/>
          </a:prstGeom>
        </p:spPr>
      </p:pic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8DE73F6C-206C-4074-B092-636C808EE9FD}"/>
              </a:ext>
            </a:extLst>
          </p:cNvPr>
          <p:cNvCxnSpPr>
            <a:cxnSpLocks/>
          </p:cNvCxnSpPr>
          <p:nvPr/>
        </p:nvCxnSpPr>
        <p:spPr>
          <a:xfrm>
            <a:off x="4310743" y="2978124"/>
            <a:ext cx="294308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AE2F91A3-553C-4670-852C-09C2EEEE7ECB}"/>
              </a:ext>
            </a:extLst>
          </p:cNvPr>
          <p:cNvCxnSpPr>
            <a:cxnSpLocks/>
          </p:cNvCxnSpPr>
          <p:nvPr/>
        </p:nvCxnSpPr>
        <p:spPr>
          <a:xfrm flipV="1">
            <a:off x="4310049" y="1891502"/>
            <a:ext cx="0" cy="104135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>
            <a:extLst>
              <a:ext uri="{FF2B5EF4-FFF2-40B4-BE49-F238E27FC236}">
                <a16:creationId xmlns:a16="http://schemas.microsoft.com/office/drawing/2014/main" id="{88726E8A-B3C7-4EC9-924B-E68375DAA6DC}"/>
              </a:ext>
            </a:extLst>
          </p:cNvPr>
          <p:cNvSpPr txBox="1"/>
          <p:nvPr/>
        </p:nvSpPr>
        <p:spPr>
          <a:xfrm>
            <a:off x="4154612" y="531503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L_B3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6D6ADD-D90E-4A61-97BA-95199115B012}"/>
              </a:ext>
            </a:extLst>
          </p:cNvPr>
          <p:cNvCxnSpPr>
            <a:cxnSpLocks/>
          </p:cNvCxnSpPr>
          <p:nvPr/>
        </p:nvCxnSpPr>
        <p:spPr>
          <a:xfrm>
            <a:off x="3752523" y="1734367"/>
            <a:ext cx="500154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F47D643-B26E-4C39-A11F-6E612F4144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959" y="2753296"/>
            <a:ext cx="359884" cy="359884"/>
          </a:xfrm>
          <a:prstGeom prst="rect">
            <a:avLst/>
          </a:prstGeom>
        </p:spPr>
      </p:pic>
      <p:pic>
        <p:nvPicPr>
          <p:cNvPr id="11" name="Graphic 10" descr="Man">
            <a:extLst>
              <a:ext uri="{FF2B5EF4-FFF2-40B4-BE49-F238E27FC236}">
                <a16:creationId xmlns:a16="http://schemas.microsoft.com/office/drawing/2014/main" id="{0893B2FC-A0DD-4D21-8A48-EA2DEC76654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007335" y="2611527"/>
            <a:ext cx="381686" cy="38168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B5DB85-18CF-4079-AF71-78283FA2C1FF}"/>
              </a:ext>
            </a:extLst>
          </p:cNvPr>
          <p:cNvCxnSpPr/>
          <p:nvPr/>
        </p:nvCxnSpPr>
        <p:spPr>
          <a:xfrm flipV="1">
            <a:off x="4191609" y="2194563"/>
            <a:ext cx="0" cy="39502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43" descr="Man">
            <a:extLst>
              <a:ext uri="{FF2B5EF4-FFF2-40B4-BE49-F238E27FC236}">
                <a16:creationId xmlns:a16="http://schemas.microsoft.com/office/drawing/2014/main" id="{9F0B21B0-1B73-47F8-9490-0C865625B4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028064" y="1900734"/>
            <a:ext cx="381686" cy="38168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429F6A-B846-494A-8C11-CFD41EEE9848}"/>
              </a:ext>
            </a:extLst>
          </p:cNvPr>
          <p:cNvCxnSpPr>
            <a:cxnSpLocks/>
          </p:cNvCxnSpPr>
          <p:nvPr/>
        </p:nvCxnSpPr>
        <p:spPr>
          <a:xfrm>
            <a:off x="5301049" y="2961648"/>
            <a:ext cx="2273643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4A315A7-2E1E-4097-A30C-107F41F85F65}"/>
              </a:ext>
            </a:extLst>
          </p:cNvPr>
          <p:cNvCxnSpPr>
            <a:cxnSpLocks/>
          </p:cNvCxnSpPr>
          <p:nvPr/>
        </p:nvCxnSpPr>
        <p:spPr>
          <a:xfrm>
            <a:off x="5362833" y="5547575"/>
            <a:ext cx="21624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CE7B20-7D4A-4E03-8AD2-61990AD02B87}"/>
              </a:ext>
            </a:extLst>
          </p:cNvPr>
          <p:cNvCxnSpPr>
            <a:cxnSpLocks/>
          </p:cNvCxnSpPr>
          <p:nvPr/>
        </p:nvCxnSpPr>
        <p:spPr>
          <a:xfrm flipV="1">
            <a:off x="7570845" y="2990336"/>
            <a:ext cx="0" cy="25825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420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raphic 382" descr="Car">
            <a:extLst>
              <a:ext uri="{FF2B5EF4-FFF2-40B4-BE49-F238E27FC236}">
                <a16:creationId xmlns:a16="http://schemas.microsoft.com/office/drawing/2014/main" id="{6FC74F4A-D0DE-425E-B7D3-74B8A07B3D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443954" y="6172200"/>
            <a:ext cx="685800" cy="685800"/>
          </a:xfrm>
          <a:prstGeom prst="rect">
            <a:avLst/>
          </a:prstGeom>
        </p:spPr>
      </p:pic>
      <p:sp>
        <p:nvSpPr>
          <p:cNvPr id="385" name="TextBox 384">
            <a:extLst>
              <a:ext uri="{FF2B5EF4-FFF2-40B4-BE49-F238E27FC236}">
                <a16:creationId xmlns:a16="http://schemas.microsoft.com/office/drawing/2014/main" id="{47B3D55D-82D3-4629-A2B7-152954C51289}"/>
              </a:ext>
            </a:extLst>
          </p:cNvPr>
          <p:cNvSpPr txBox="1"/>
          <p:nvPr/>
        </p:nvSpPr>
        <p:spPr>
          <a:xfrm>
            <a:off x="274485" y="101379"/>
            <a:ext cx="8245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Highway Pilot (Road Hazard Anticipation) - </a:t>
            </a:r>
            <a:r>
              <a:rPr lang="en-GB" sz="3200" dirty="0" err="1"/>
              <a:t>Valeo</a:t>
            </a:r>
            <a:endParaRPr lang="en-GB" sz="3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00F208-662F-4518-AE1D-262D8A7EFCAE}"/>
              </a:ext>
            </a:extLst>
          </p:cNvPr>
          <p:cNvGrpSpPr/>
          <p:nvPr/>
        </p:nvGrpSpPr>
        <p:grpSpPr>
          <a:xfrm>
            <a:off x="2135560" y="902042"/>
            <a:ext cx="6444932" cy="5121089"/>
            <a:chOff x="2266840" y="902042"/>
            <a:chExt cx="6444932" cy="512108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1E639ED-827A-4A86-80F3-60F8B8EEAA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6257" y="902043"/>
              <a:ext cx="6425514" cy="512108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984AF3-B9D6-438A-B1DA-7831A6D252DB}"/>
                </a:ext>
              </a:extLst>
            </p:cNvPr>
            <p:cNvSpPr/>
            <p:nvPr/>
          </p:nvSpPr>
          <p:spPr>
            <a:xfrm>
              <a:off x="2266840" y="902042"/>
              <a:ext cx="6444932" cy="5103342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pic>
          <p:nvPicPr>
            <p:cNvPr id="10" name="Graphic 9" descr="Car">
              <a:extLst>
                <a:ext uri="{FF2B5EF4-FFF2-40B4-BE49-F238E27FC236}">
                  <a16:creationId xmlns:a16="http://schemas.microsoft.com/office/drawing/2014/main" id="{4EA0EE23-AFB6-495D-AD07-1A58A19AE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054491" y="2350838"/>
              <a:ext cx="434098" cy="434098"/>
            </a:xfrm>
            <a:prstGeom prst="rect">
              <a:avLst/>
            </a:prstGeom>
          </p:spPr>
        </p:pic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0CF8FB5B-A235-486F-A505-34DFF60E0750}"/>
                </a:ext>
              </a:extLst>
            </p:cNvPr>
            <p:cNvCxnSpPr>
              <a:cxnSpLocks/>
            </p:cNvCxnSpPr>
            <p:nvPr/>
          </p:nvCxnSpPr>
          <p:spPr>
            <a:xfrm>
              <a:off x="5424874" y="2961648"/>
              <a:ext cx="2273643" cy="0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A4DB87B8-5670-422F-9070-69BE829930AB}"/>
                </a:ext>
              </a:extLst>
            </p:cNvPr>
            <p:cNvCxnSpPr>
              <a:cxnSpLocks/>
            </p:cNvCxnSpPr>
            <p:nvPr/>
          </p:nvCxnSpPr>
          <p:spPr>
            <a:xfrm>
              <a:off x="5089767" y="3225114"/>
              <a:ext cx="0" cy="2322931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Arrow Connector 355">
              <a:extLst>
                <a:ext uri="{FF2B5EF4-FFF2-40B4-BE49-F238E27FC236}">
                  <a16:creationId xmlns:a16="http://schemas.microsoft.com/office/drawing/2014/main" id="{40AD6CDC-7355-4B42-BEE5-3FA8E8103B9C}"/>
                </a:ext>
              </a:extLst>
            </p:cNvPr>
            <p:cNvCxnSpPr>
              <a:cxnSpLocks/>
            </p:cNvCxnSpPr>
            <p:nvPr/>
          </p:nvCxnSpPr>
          <p:spPr>
            <a:xfrm>
              <a:off x="5075969" y="5547575"/>
              <a:ext cx="26199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EA37453D-1831-4E17-B513-BB366FB7B3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3214" y="3099080"/>
              <a:ext cx="756817" cy="0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3B9A8904-0510-4446-8FD3-16E0CCCAF3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4670" y="2990336"/>
              <a:ext cx="0" cy="258256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E9F1109B-FF66-4891-B818-8B29FD31F7D1}"/>
                </a:ext>
              </a:extLst>
            </p:cNvPr>
            <p:cNvSpPr txBox="1"/>
            <p:nvPr/>
          </p:nvSpPr>
          <p:spPr>
            <a:xfrm>
              <a:off x="4554404" y="2377553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L_C0</a:t>
              </a:r>
            </a:p>
          </p:txBody>
        </p:sp>
        <p:pic>
          <p:nvPicPr>
            <p:cNvPr id="364" name="Graphic 363" descr="Car">
              <a:extLst>
                <a:ext uri="{FF2B5EF4-FFF2-40B4-BE49-F238E27FC236}">
                  <a16:creationId xmlns:a16="http://schemas.microsoft.com/office/drawing/2014/main" id="{A0C5B12A-94FB-40F9-A253-EB3E72592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973704" y="2846173"/>
              <a:ext cx="434098" cy="434098"/>
            </a:xfrm>
            <a:prstGeom prst="rect">
              <a:avLst/>
            </a:prstGeom>
          </p:spPr>
        </p:pic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77C55EB6-ACFB-4E06-9770-95C7B0A793D0}"/>
                </a:ext>
              </a:extLst>
            </p:cNvPr>
            <p:cNvSpPr txBox="1"/>
            <p:nvPr/>
          </p:nvSpPr>
          <p:spPr>
            <a:xfrm>
              <a:off x="7720538" y="3912284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L_C3</a:t>
              </a:r>
            </a:p>
          </p:txBody>
        </p: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8DE73F6C-206C-4074-B092-636C808EE9FD}"/>
                </a:ext>
              </a:extLst>
            </p:cNvPr>
            <p:cNvCxnSpPr>
              <a:cxnSpLocks/>
            </p:cNvCxnSpPr>
            <p:nvPr/>
          </p:nvCxnSpPr>
          <p:spPr>
            <a:xfrm>
              <a:off x="4305407" y="2978124"/>
              <a:ext cx="629315" cy="0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F6F5C74-EDA5-4F15-99B7-23B4F1708172}"/>
                </a:ext>
              </a:extLst>
            </p:cNvPr>
            <p:cNvSpPr/>
            <p:nvPr/>
          </p:nvSpPr>
          <p:spPr>
            <a:xfrm>
              <a:off x="4938050" y="4969883"/>
              <a:ext cx="513708" cy="10274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B0A9777-BB8C-4361-834F-675771A0967B}"/>
                </a:ext>
              </a:extLst>
            </p:cNvPr>
            <p:cNvCxnSpPr>
              <a:cxnSpLocks/>
            </p:cNvCxnSpPr>
            <p:nvPr/>
          </p:nvCxnSpPr>
          <p:spPr>
            <a:xfrm>
              <a:off x="4194203" y="2730242"/>
              <a:ext cx="0" cy="372554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4700D7A-AB47-42E0-9100-FA47A5581443}"/>
                </a:ext>
              </a:extLst>
            </p:cNvPr>
            <p:cNvSpPr txBox="1"/>
            <p:nvPr/>
          </p:nvSpPr>
          <p:spPr>
            <a:xfrm>
              <a:off x="6160435" y="5505389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L_C2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DF38A9B-1A22-443A-9930-BC13F0EB24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6603" y="2691830"/>
              <a:ext cx="0" cy="287675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xplosion 1 25"/>
            <p:cNvSpPr/>
            <p:nvPr/>
          </p:nvSpPr>
          <p:spPr>
            <a:xfrm>
              <a:off x="7535069" y="3272080"/>
              <a:ext cx="267254" cy="27165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44125" y="2784936"/>
              <a:ext cx="242587" cy="373398"/>
              <a:chOff x="10526843" y="281172"/>
              <a:chExt cx="242587" cy="373398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0526843" y="381000"/>
                <a:ext cx="97488" cy="273570"/>
                <a:chOff x="10526843" y="202367"/>
                <a:chExt cx="161144" cy="452203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10530590" y="202367"/>
                  <a:ext cx="157397" cy="15739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19" idx="4"/>
                </p:cNvCxnSpPr>
                <p:nvPr/>
              </p:nvCxnSpPr>
              <p:spPr>
                <a:xfrm>
                  <a:off x="10609289" y="359764"/>
                  <a:ext cx="3747" cy="1424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0609289" y="502170"/>
                  <a:ext cx="78698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10530590" y="502170"/>
                  <a:ext cx="78699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0526843" y="430967"/>
                  <a:ext cx="16114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10671942" y="281172"/>
                <a:ext cx="97488" cy="273570"/>
                <a:chOff x="10526843" y="202367"/>
                <a:chExt cx="161144" cy="452203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10530590" y="202367"/>
                  <a:ext cx="157397" cy="15739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5" name="Straight Connector 54"/>
                <p:cNvCxnSpPr>
                  <a:stCxn id="54" idx="4"/>
                </p:cNvCxnSpPr>
                <p:nvPr/>
              </p:nvCxnSpPr>
              <p:spPr>
                <a:xfrm>
                  <a:off x="10609289" y="359764"/>
                  <a:ext cx="3747" cy="1424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0609289" y="502170"/>
                  <a:ext cx="78698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10530590" y="502170"/>
                  <a:ext cx="78699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0526843" y="430967"/>
                  <a:ext cx="16114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/>
            <p:cNvGrpSpPr/>
            <p:nvPr/>
          </p:nvGrpSpPr>
          <p:grpSpPr>
            <a:xfrm rot="1259464">
              <a:off x="6641364" y="3096384"/>
              <a:ext cx="336803" cy="215002"/>
              <a:chOff x="6041512" y="3188218"/>
              <a:chExt cx="336803" cy="215002"/>
            </a:xfrm>
          </p:grpSpPr>
          <p:sp>
            <p:nvSpPr>
              <p:cNvPr id="40" name="Isosceles Triangle 39"/>
              <p:cNvSpPr/>
              <p:nvPr/>
            </p:nvSpPr>
            <p:spPr>
              <a:xfrm rot="5248081">
                <a:off x="6035782" y="3193948"/>
                <a:ext cx="215002" cy="203542"/>
              </a:xfrm>
              <a:prstGeom prst="triangle">
                <a:avLst>
                  <a:gd name="adj" fmla="val 5286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168452" y="3224375"/>
                <a:ext cx="209863" cy="1491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Cube 58"/>
            <p:cNvSpPr/>
            <p:nvPr/>
          </p:nvSpPr>
          <p:spPr>
            <a:xfrm>
              <a:off x="6235908" y="2818491"/>
              <a:ext cx="201208" cy="193916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7C55EB6-ACFB-4E06-9770-95C7B0A793D0}"/>
                </a:ext>
              </a:extLst>
            </p:cNvPr>
            <p:cNvSpPr txBox="1"/>
            <p:nvPr/>
          </p:nvSpPr>
          <p:spPr>
            <a:xfrm>
              <a:off x="5916750" y="2430823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L_C4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9F1109B-FF66-4891-B818-8B29FD31F7D1}"/>
                </a:ext>
              </a:extLst>
            </p:cNvPr>
            <p:cNvSpPr txBox="1"/>
            <p:nvPr/>
          </p:nvSpPr>
          <p:spPr>
            <a:xfrm>
              <a:off x="4451453" y="3878559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L_C1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7318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Box 384">
            <a:extLst>
              <a:ext uri="{FF2B5EF4-FFF2-40B4-BE49-F238E27FC236}">
                <a16:creationId xmlns:a16="http://schemas.microsoft.com/office/drawing/2014/main" id="{47B3D55D-82D3-4629-A2B7-152954C51289}"/>
              </a:ext>
            </a:extLst>
          </p:cNvPr>
          <p:cNvSpPr txBox="1"/>
          <p:nvPr/>
        </p:nvSpPr>
        <p:spPr>
          <a:xfrm>
            <a:off x="274485" y="101379"/>
            <a:ext cx="6883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Urban Driving (VRU Anticipation) – TU/e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0EFE46-2463-454D-91B4-5537CA798D23}"/>
              </a:ext>
            </a:extLst>
          </p:cNvPr>
          <p:cNvGrpSpPr/>
          <p:nvPr/>
        </p:nvGrpSpPr>
        <p:grpSpPr>
          <a:xfrm>
            <a:off x="2063552" y="873467"/>
            <a:ext cx="6444000" cy="5122800"/>
            <a:chOff x="2135870" y="873467"/>
            <a:chExt cx="6494359" cy="514966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1E639ED-827A-4A86-80F3-60F8B8EEAA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62432" y="902043"/>
              <a:ext cx="6425514" cy="512108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984AF3-B9D6-438A-B1DA-7831A6D252DB}"/>
                </a:ext>
              </a:extLst>
            </p:cNvPr>
            <p:cNvSpPr/>
            <p:nvPr/>
          </p:nvSpPr>
          <p:spPr>
            <a:xfrm>
              <a:off x="2135870" y="873467"/>
              <a:ext cx="6494359" cy="5103342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E1429CB-1844-4BD3-ABA4-1AC7376317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05909" y="5436973"/>
              <a:ext cx="1083432" cy="29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E9F1109B-FF66-4891-B818-8B29FD31F7D1}"/>
                </a:ext>
              </a:extLst>
            </p:cNvPr>
            <p:cNvSpPr txBox="1"/>
            <p:nvPr/>
          </p:nvSpPr>
          <p:spPr>
            <a:xfrm>
              <a:off x="4430580" y="2355088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L_C1</a:t>
              </a:r>
            </a:p>
          </p:txBody>
        </p: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7B959B59-2A6D-4194-93FD-7038C792B8AC}"/>
                </a:ext>
              </a:extLst>
            </p:cNvPr>
            <p:cNvCxnSpPr>
              <a:cxnSpLocks/>
            </p:cNvCxnSpPr>
            <p:nvPr/>
          </p:nvCxnSpPr>
          <p:spPr>
            <a:xfrm>
              <a:off x="5128326" y="3262186"/>
              <a:ext cx="0" cy="210991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355103BC-34B9-473D-A656-66DC91DF73D2}"/>
                </a:ext>
              </a:extLst>
            </p:cNvPr>
            <p:cNvCxnSpPr>
              <a:cxnSpLocks/>
            </p:cNvCxnSpPr>
            <p:nvPr/>
          </p:nvCxnSpPr>
          <p:spPr>
            <a:xfrm>
              <a:off x="7466126" y="3093308"/>
              <a:ext cx="0" cy="234366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Graphic 33" descr="Car">
              <a:extLst>
                <a:ext uri="{FF2B5EF4-FFF2-40B4-BE49-F238E27FC236}">
                  <a16:creationId xmlns:a16="http://schemas.microsoft.com/office/drawing/2014/main" id="{2D1B68AE-7435-44B4-B81B-37BD2284B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930666" y="2350838"/>
              <a:ext cx="434098" cy="434098"/>
            </a:xfrm>
            <a:prstGeom prst="rect">
              <a:avLst/>
            </a:prstGeom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9FCC1C-D851-4D07-B27B-886E80A9A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9389" y="3099080"/>
              <a:ext cx="756817" cy="0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Graphic 35" descr="Car">
              <a:extLst>
                <a:ext uri="{FF2B5EF4-FFF2-40B4-BE49-F238E27FC236}">
                  <a16:creationId xmlns:a16="http://schemas.microsoft.com/office/drawing/2014/main" id="{E3E8B2D8-21C4-49C7-8A93-BBA0A7182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849879" y="2846173"/>
              <a:ext cx="434098" cy="434098"/>
            </a:xfrm>
            <a:prstGeom prst="rect">
              <a:avLst/>
            </a:prstGeom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F9D9100-232D-4623-8C89-C1593D6406DC}"/>
                </a:ext>
              </a:extLst>
            </p:cNvPr>
            <p:cNvCxnSpPr>
              <a:cxnSpLocks/>
            </p:cNvCxnSpPr>
            <p:nvPr/>
          </p:nvCxnSpPr>
          <p:spPr>
            <a:xfrm>
              <a:off x="4181582" y="2978124"/>
              <a:ext cx="629315" cy="0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4406B49-59A0-4763-857C-07E3EB7161EC}"/>
                </a:ext>
              </a:extLst>
            </p:cNvPr>
            <p:cNvCxnSpPr>
              <a:cxnSpLocks/>
            </p:cNvCxnSpPr>
            <p:nvPr/>
          </p:nvCxnSpPr>
          <p:spPr>
            <a:xfrm>
              <a:off x="4070378" y="2730242"/>
              <a:ext cx="0" cy="372554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567CA78-2D91-485E-BDED-2FFB520B26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2778" y="2691830"/>
              <a:ext cx="0" cy="287675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FA7631E-2DB7-49BB-A1A8-2084252258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9307" y="3049095"/>
              <a:ext cx="2084481" cy="1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Graphic 46" descr="Group">
              <a:extLst>
                <a:ext uri="{FF2B5EF4-FFF2-40B4-BE49-F238E27FC236}">
                  <a16:creationId xmlns:a16="http://schemas.microsoft.com/office/drawing/2014/main" id="{58DFF0A8-AA6B-447A-86F0-1454AA77E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152028" y="3723753"/>
              <a:ext cx="592931" cy="59293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90CD78-CB18-4E86-B82A-8E8E90BEE1A1}"/>
                </a:ext>
              </a:extLst>
            </p:cNvPr>
            <p:cNvSpPr txBox="1"/>
            <p:nvPr/>
          </p:nvSpPr>
          <p:spPr>
            <a:xfrm>
              <a:off x="5986057" y="5434358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A_C2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D1013D5-A5EA-4D18-9C8F-2EEE4920E998}"/>
                </a:ext>
              </a:extLst>
            </p:cNvPr>
            <p:cNvSpPr txBox="1"/>
            <p:nvPr/>
          </p:nvSpPr>
          <p:spPr>
            <a:xfrm>
              <a:off x="5134939" y="5122276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A_C3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E1429CB-1844-4BD3-ABA4-1AC737631725}"/>
                </a:ext>
              </a:extLst>
            </p:cNvPr>
            <p:cNvCxnSpPr>
              <a:cxnSpLocks/>
            </p:cNvCxnSpPr>
            <p:nvPr/>
          </p:nvCxnSpPr>
          <p:spPr>
            <a:xfrm>
              <a:off x="5128326" y="5434649"/>
              <a:ext cx="1177583" cy="2324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5205112" y="4751070"/>
              <a:ext cx="426605" cy="445078"/>
              <a:chOff x="4071173" y="2223908"/>
              <a:chExt cx="426605" cy="445078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106194" y="2277402"/>
                <a:ext cx="391584" cy="391584"/>
              </a:xfrm>
              <a:prstGeom prst="rect">
                <a:avLst/>
              </a:prstGeom>
            </p:spPr>
          </p:pic>
          <p:grpSp>
            <p:nvGrpSpPr>
              <p:cNvPr id="30" name="Gruppieren 67"/>
              <p:cNvGrpSpPr/>
              <p:nvPr/>
            </p:nvGrpSpPr>
            <p:grpSpPr>
              <a:xfrm>
                <a:off x="4071173" y="2223908"/>
                <a:ext cx="122383" cy="182931"/>
                <a:chOff x="3824547" y="1736340"/>
                <a:chExt cx="218908" cy="343644"/>
              </a:xfrm>
            </p:grpSpPr>
            <p:grpSp>
              <p:nvGrpSpPr>
                <p:cNvPr id="31" name="Gruppieren 68"/>
                <p:cNvGrpSpPr/>
                <p:nvPr/>
              </p:nvGrpSpPr>
              <p:grpSpPr>
                <a:xfrm>
                  <a:off x="3824547" y="1736340"/>
                  <a:ext cx="218908" cy="343644"/>
                  <a:chOff x="6157501" y="1530350"/>
                  <a:chExt cx="299910" cy="470802"/>
                </a:xfrm>
              </p:grpSpPr>
              <p:sp>
                <p:nvSpPr>
                  <p:cNvPr id="33" name="Rechteck 71"/>
                  <p:cNvSpPr/>
                  <p:nvPr/>
                </p:nvSpPr>
                <p:spPr>
                  <a:xfrm>
                    <a:off x="6165972" y="1530350"/>
                    <a:ext cx="282969" cy="47080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1" name="Rechteck 72"/>
                  <p:cNvSpPr/>
                  <p:nvPr/>
                </p:nvSpPr>
                <p:spPr>
                  <a:xfrm>
                    <a:off x="6165972" y="1921583"/>
                    <a:ext cx="282969" cy="7956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2" name="Rechteck 73"/>
                  <p:cNvSpPr/>
                  <p:nvPr/>
                </p:nvSpPr>
                <p:spPr>
                  <a:xfrm>
                    <a:off x="6157501" y="1530350"/>
                    <a:ext cx="299910" cy="4571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pic>
              <p:nvPicPr>
                <p:cNvPr id="32" name="StreetMap"/>
                <p:cNvPicPr>
                  <a:picLocks noChangeAspect="1" noChangeArrowheads="1"/>
                </p:cNvPicPr>
                <p:nvPr>
                  <p:custDataLst>
                    <p:custData r:id="rId2"/>
                  </p:custDataLst>
                </p:nvPr>
              </p:nvPicPr>
              <p:blipFill rotWithShape="1">
                <a:blip r:embed="rId11" cstate="email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9524" r="14662" b="26118"/>
                <a:stretch/>
              </p:blipFill>
              <p:spPr bwMode="auto">
                <a:xfrm>
                  <a:off x="3834154" y="1763453"/>
                  <a:ext cx="203119" cy="258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4F81B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43" name="Arrow: Right 75"/>
            <p:cNvSpPr/>
            <p:nvPr/>
          </p:nvSpPr>
          <p:spPr>
            <a:xfrm>
              <a:off x="4885982" y="1276375"/>
              <a:ext cx="442474" cy="178631"/>
            </a:xfrm>
            <a:prstGeom prst="rightArrow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Arrow: Right 75"/>
            <p:cNvSpPr/>
            <p:nvPr/>
          </p:nvSpPr>
          <p:spPr>
            <a:xfrm rot="10800000">
              <a:off x="4860672" y="4946423"/>
              <a:ext cx="442474" cy="178631"/>
            </a:xfrm>
            <a:prstGeom prst="rightArrow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Group 44"/>
            <p:cNvGrpSpPr/>
            <p:nvPr/>
          </p:nvGrpSpPr>
          <p:grpSpPr>
            <a:xfrm flipH="1">
              <a:off x="6096062" y="4989571"/>
              <a:ext cx="426605" cy="445078"/>
              <a:chOff x="4071173" y="2223908"/>
              <a:chExt cx="426605" cy="445078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106194" y="2277402"/>
                <a:ext cx="391584" cy="391584"/>
              </a:xfrm>
              <a:prstGeom prst="rect">
                <a:avLst/>
              </a:prstGeom>
            </p:spPr>
          </p:pic>
          <p:grpSp>
            <p:nvGrpSpPr>
              <p:cNvPr id="50" name="Gruppieren 67"/>
              <p:cNvGrpSpPr/>
              <p:nvPr/>
            </p:nvGrpSpPr>
            <p:grpSpPr>
              <a:xfrm>
                <a:off x="4071173" y="2223908"/>
                <a:ext cx="122383" cy="182931"/>
                <a:chOff x="3824547" y="1736340"/>
                <a:chExt cx="218908" cy="343644"/>
              </a:xfrm>
            </p:grpSpPr>
            <p:grpSp>
              <p:nvGrpSpPr>
                <p:cNvPr id="51" name="Gruppieren 68"/>
                <p:cNvGrpSpPr/>
                <p:nvPr/>
              </p:nvGrpSpPr>
              <p:grpSpPr>
                <a:xfrm>
                  <a:off x="3824547" y="1736340"/>
                  <a:ext cx="218908" cy="343644"/>
                  <a:chOff x="6157501" y="1530350"/>
                  <a:chExt cx="299910" cy="470802"/>
                </a:xfrm>
              </p:grpSpPr>
              <p:sp>
                <p:nvSpPr>
                  <p:cNvPr id="53" name="Rechteck 71"/>
                  <p:cNvSpPr/>
                  <p:nvPr/>
                </p:nvSpPr>
                <p:spPr>
                  <a:xfrm>
                    <a:off x="6165972" y="1530350"/>
                    <a:ext cx="282969" cy="47080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54" name="Rechteck 72"/>
                  <p:cNvSpPr/>
                  <p:nvPr/>
                </p:nvSpPr>
                <p:spPr>
                  <a:xfrm>
                    <a:off x="6165972" y="1921583"/>
                    <a:ext cx="282969" cy="7956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55" name="Rechteck 73"/>
                  <p:cNvSpPr/>
                  <p:nvPr/>
                </p:nvSpPr>
                <p:spPr>
                  <a:xfrm>
                    <a:off x="6157501" y="1530350"/>
                    <a:ext cx="299910" cy="4571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pic>
              <p:nvPicPr>
                <p:cNvPr id="52" name="StreetMap"/>
                <p:cNvPicPr>
                  <a:picLocks noChangeAspect="1" noChangeArrowheads="1"/>
                </p:cNvPicPr>
                <p:nvPr>
                  <p:custDataLst>
                    <p:custData r:id="rId1"/>
                  </p:custDataLst>
                </p:nvPr>
              </p:nvPicPr>
              <p:blipFill rotWithShape="1">
                <a:blip r:embed="rId11" cstate="email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9524" r="14662" b="26118"/>
                <a:stretch/>
              </p:blipFill>
              <p:spPr bwMode="auto">
                <a:xfrm>
                  <a:off x="3834154" y="1763453"/>
                  <a:ext cx="203119" cy="258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4F81B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090CD78-CB18-4E86-B82A-8E8E90BEE1A1}"/>
                </a:ext>
              </a:extLst>
            </p:cNvPr>
            <p:cNvSpPr txBox="1"/>
            <p:nvPr/>
          </p:nvSpPr>
          <p:spPr>
            <a:xfrm>
              <a:off x="7129335" y="4168120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A_C4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756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7EE4F296-ED7C-4A60-9AC8-E22E7E25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Splitting up now</a:t>
            </a:r>
          </a:p>
        </p:txBody>
      </p:sp>
      <p:sp>
        <p:nvSpPr>
          <p:cNvPr id="48" name="Date Placeholder 47">
            <a:extLst>
              <a:ext uri="{FF2B5EF4-FFF2-40B4-BE49-F238E27FC236}">
                <a16:creationId xmlns:a16="http://schemas.microsoft.com/office/drawing/2014/main" id="{9DB8A248-E5F8-4591-9C8E-29F6A624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2F61-730F-4BF6-95B7-401B005A71A7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A672A9AD-1EC9-461A-9413-5CFBE712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A9E1CAA4-FE70-4778-855D-DBDB32BC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18</a:t>
            </a:fld>
            <a:endParaRPr lang="en-GB" dirty="0"/>
          </a:p>
        </p:txBody>
      </p:sp>
      <p:sp>
        <p:nvSpPr>
          <p:cNvPr id="76" name="Content Placeholder 75">
            <a:extLst>
              <a:ext uri="{FF2B5EF4-FFF2-40B4-BE49-F238E27FC236}">
                <a16:creationId xmlns:a16="http://schemas.microsoft.com/office/drawing/2014/main" id="{EEB19DE9-E430-4D79-95BB-EDF7B880D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42533"/>
            <a:ext cx="4157668" cy="4475267"/>
          </a:xfrm>
        </p:spPr>
        <p:txBody>
          <a:bodyPr/>
          <a:lstStyle/>
          <a:p>
            <a:r>
              <a:rPr lang="en-GB" dirty="0"/>
              <a:t>Part A</a:t>
            </a:r>
            <a:br>
              <a:rPr lang="en-GB" dirty="0"/>
            </a:br>
            <a:r>
              <a:rPr lang="en-GB" dirty="0"/>
              <a:t>(Mobility service demo):</a:t>
            </a:r>
          </a:p>
          <a:p>
            <a:pPr lvl="1"/>
            <a:r>
              <a:rPr lang="en-GB" dirty="0"/>
              <a:t>stay in this room</a:t>
            </a:r>
          </a:p>
          <a:p>
            <a:r>
              <a:rPr lang="en-GB" dirty="0"/>
              <a:t>Part B (</a:t>
            </a:r>
            <a:r>
              <a:rPr lang="en-US" dirty="0"/>
              <a:t>AVP, road hazard detection, VRU anticipation</a:t>
            </a:r>
            <a:r>
              <a:rPr lang="en-GB" dirty="0"/>
              <a:t>):</a:t>
            </a:r>
          </a:p>
          <a:p>
            <a:pPr lvl="1"/>
            <a:r>
              <a:rPr lang="en-GB" dirty="0"/>
              <a:t>follow AUTOPILOT staff to other room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6F6B55F-C84F-47EF-B391-CF469CEECDBC}"/>
              </a:ext>
            </a:extLst>
          </p:cNvPr>
          <p:cNvGrpSpPr/>
          <p:nvPr/>
        </p:nvGrpSpPr>
        <p:grpSpPr>
          <a:xfrm>
            <a:off x="5159896" y="1781893"/>
            <a:ext cx="6834850" cy="3294214"/>
            <a:chOff x="5159896" y="1781893"/>
            <a:chExt cx="6834850" cy="3294214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4B6AB19-AC6A-45D5-99AB-F60ACD6F9938}"/>
                </a:ext>
              </a:extLst>
            </p:cNvPr>
            <p:cNvGrpSpPr/>
            <p:nvPr/>
          </p:nvGrpSpPr>
          <p:grpSpPr>
            <a:xfrm>
              <a:off x="5159896" y="1781893"/>
              <a:ext cx="6834850" cy="3294214"/>
              <a:chOff x="3122600" y="2920819"/>
              <a:chExt cx="6834850" cy="3294214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C8F3167-EE39-4643-AE7A-CDA3C09C1E4A}"/>
                  </a:ext>
                </a:extLst>
              </p:cNvPr>
              <p:cNvGrpSpPr/>
              <p:nvPr/>
            </p:nvGrpSpPr>
            <p:grpSpPr>
              <a:xfrm rot="5400000">
                <a:off x="4892918" y="1150501"/>
                <a:ext cx="3294214" cy="6834850"/>
                <a:chOff x="4943872" y="-171400"/>
                <a:chExt cx="3294214" cy="6834850"/>
              </a:xfrm>
            </p:grpSpPr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BC1A235D-415D-4C62-81C2-C178631669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65380" b="337"/>
                <a:stretch/>
              </p:blipFill>
              <p:spPr>
                <a:xfrm>
                  <a:off x="4943872" y="-171400"/>
                  <a:ext cx="3294214" cy="6834850"/>
                </a:xfrm>
                <a:prstGeom prst="rect">
                  <a:avLst/>
                </a:prstGeom>
              </p:spPr>
            </p:pic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BDCE026B-A2A3-4762-9687-6903976C290A}"/>
                    </a:ext>
                  </a:extLst>
                </p:cNvPr>
                <p:cNvSpPr/>
                <p:nvPr/>
              </p:nvSpPr>
              <p:spPr>
                <a:xfrm>
                  <a:off x="5285758" y="521296"/>
                  <a:ext cx="1458314" cy="1152128"/>
                </a:xfrm>
                <a:prstGeom prst="rect">
                  <a:avLst/>
                </a:prstGeom>
                <a:solidFill>
                  <a:schemeClr val="accent1">
                    <a:alpha val="39000"/>
                  </a:schemeClr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CC74E49D-E5DC-4203-8761-BB7FFF3A6896}"/>
                    </a:ext>
                  </a:extLst>
                </p:cNvPr>
                <p:cNvSpPr/>
                <p:nvPr/>
              </p:nvSpPr>
              <p:spPr>
                <a:xfrm>
                  <a:off x="6581902" y="3356992"/>
                  <a:ext cx="1152128" cy="1412776"/>
                </a:xfrm>
                <a:prstGeom prst="rect">
                  <a:avLst/>
                </a:prstGeom>
                <a:solidFill>
                  <a:schemeClr val="accent1">
                    <a:alpha val="39000"/>
                  </a:schemeClr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8A4B6DA-F7D1-4608-A39B-F06247365779}"/>
                  </a:ext>
                </a:extLst>
              </p:cNvPr>
              <p:cNvSpPr txBox="1"/>
              <p:nvPr/>
            </p:nvSpPr>
            <p:spPr>
              <a:xfrm>
                <a:off x="5305023" y="4850911"/>
                <a:ext cx="835293" cy="400110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/>
                  <a:t>Part A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CD78323-BD47-4E4B-A31E-970FC60C075B}"/>
                  </a:ext>
                </a:extLst>
              </p:cNvPr>
              <p:cNvSpPr txBox="1"/>
              <p:nvPr/>
            </p:nvSpPr>
            <p:spPr>
              <a:xfrm>
                <a:off x="8276654" y="3791807"/>
                <a:ext cx="824072" cy="400110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/>
                  <a:t>Part B</a:t>
                </a:r>
              </a:p>
            </p:txBody>
          </p:sp>
        </p:grpSp>
        <p:cxnSp>
          <p:nvCxnSpPr>
            <p:cNvPr id="114" name="Connector: Elbow 113">
              <a:extLst>
                <a:ext uri="{FF2B5EF4-FFF2-40B4-BE49-F238E27FC236}">
                  <a16:creationId xmlns:a16="http://schemas.microsoft.com/office/drawing/2014/main" id="{C220BBDF-7FAB-4F1D-973A-357401D112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6200" y="3052991"/>
              <a:ext cx="2253722" cy="304001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0512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05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C2F51-53E1-4BDA-BDC6-C5F597BA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AUTOPILOT Challenge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0EF6D-C2C5-4B45-A6DC-03977A933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42534"/>
            <a:ext cx="6841976" cy="1152000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Demonstrate added value of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Internet of Things for Automated Driving</a:t>
            </a:r>
          </a:p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5D70A-2A60-4038-BC74-81084600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D613-BCA6-4979-BF06-668299BB895A}" type="datetime1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733A1-FFF6-45E0-A3C1-ED575CEC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Automated Valet Parking - </a:t>
            </a:r>
            <a:r>
              <a:rPr lang="en-GB" dirty="0" err="1"/>
              <a:t>Intertraffic</a:t>
            </a:r>
            <a:r>
              <a:rPr lang="en-GB" dirty="0"/>
              <a:t>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93B2-4AEF-4680-8AC8-3E6AF03B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2</a:t>
            </a:fld>
            <a:endParaRPr lang="en-GB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BF98E77-B138-4F31-BCA8-A14715AA1992}"/>
              </a:ext>
            </a:extLst>
          </p:cNvPr>
          <p:cNvSpPr/>
          <p:nvPr/>
        </p:nvSpPr>
        <p:spPr>
          <a:xfrm>
            <a:off x="3830304" y="2852936"/>
            <a:ext cx="2160240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Internet stuff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986CFA-E17C-43A1-82BF-C0F54617B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12" y="2212275"/>
            <a:ext cx="2592288" cy="173030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A32DBB75-1C8D-41A5-86A6-9F4CD39690EC}"/>
              </a:ext>
            </a:extLst>
          </p:cNvPr>
          <p:cNvSpPr/>
          <p:nvPr/>
        </p:nvSpPr>
        <p:spPr>
          <a:xfrm>
            <a:off x="6134560" y="3216792"/>
            <a:ext cx="2952328" cy="500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???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0D5DFD-C003-48B9-BFC4-DD1B60631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648" y="3230017"/>
            <a:ext cx="802432" cy="71255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2146C6B-7701-478C-B5A0-F4194DC73274}"/>
              </a:ext>
            </a:extLst>
          </p:cNvPr>
          <p:cNvSpPr txBox="1">
            <a:spLocks/>
          </p:cNvSpPr>
          <p:nvPr/>
        </p:nvSpPr>
        <p:spPr>
          <a:xfrm>
            <a:off x="415684" y="3514457"/>
            <a:ext cx="5247080" cy="1837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Internet of Things: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GB" sz="2000" b="1" dirty="0"/>
              <a:t>Information beyond reach of sensors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GB" sz="2000" b="1" dirty="0"/>
              <a:t>Data in context (e.g. trustworthiness)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GB" sz="2000" b="1" dirty="0"/>
              <a:t>Anything connected as source</a:t>
            </a:r>
            <a:endParaRPr lang="en-GB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BF4E7E-D80E-4B94-BCB1-7596C600EBE9}"/>
              </a:ext>
            </a:extLst>
          </p:cNvPr>
          <p:cNvGrpSpPr/>
          <p:nvPr/>
        </p:nvGrpSpPr>
        <p:grpSpPr>
          <a:xfrm>
            <a:off x="5806780" y="4512317"/>
            <a:ext cx="5505396" cy="2069576"/>
            <a:chOff x="5806780" y="4512317"/>
            <a:chExt cx="5505396" cy="20695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603AA3-D2E0-4079-BCA7-3F7F8B2C2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320" y="4512317"/>
              <a:ext cx="2881856" cy="1679092"/>
            </a:xfrm>
            <a:prstGeom prst="rect">
              <a:avLst/>
            </a:prstGeom>
          </p:spPr>
        </p:pic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14B9DAB7-CF2F-4F01-A0F3-1791690CC098}"/>
                </a:ext>
              </a:extLst>
            </p:cNvPr>
            <p:cNvSpPr txBox="1">
              <a:spLocks/>
            </p:cNvSpPr>
            <p:nvPr/>
          </p:nvSpPr>
          <p:spPr>
            <a:xfrm>
              <a:off x="5806780" y="4744487"/>
              <a:ext cx="5247080" cy="18374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2000" b="1" dirty="0"/>
                <a:t>Automated Driving:</a:t>
              </a:r>
            </a:p>
            <a:p>
              <a:pPr marL="285750" indent="-285750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b="1" dirty="0"/>
                <a:t>Travel planning</a:t>
              </a:r>
            </a:p>
            <a:p>
              <a:pPr marL="285750" indent="-285750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b="1" dirty="0"/>
                <a:t>Decision making</a:t>
              </a:r>
            </a:p>
            <a:p>
              <a:pPr marL="285750" indent="-285750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b="1" dirty="0"/>
                <a:t>Steer and speed control</a:t>
              </a:r>
            </a:p>
            <a:p>
              <a:pPr marL="285750" indent="-285750">
                <a:lnSpc>
                  <a:spcPct val="100000"/>
                </a:lnSpc>
                <a:spcBef>
                  <a:spcPts val="0"/>
                </a:spcBef>
              </a:pPr>
              <a:endParaRPr lang="en-GB" b="1" dirty="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9C380A1E-BC51-430A-A480-309F584D778A}"/>
              </a:ext>
            </a:extLst>
          </p:cNvPr>
          <p:cNvSpPr/>
          <p:nvPr/>
        </p:nvSpPr>
        <p:spPr>
          <a:xfrm rot="786880">
            <a:off x="332619" y="4136470"/>
            <a:ext cx="7841809" cy="1152128"/>
          </a:xfrm>
          <a:prstGeom prst="ellipse">
            <a:avLst/>
          </a:prstGeom>
          <a:solidFill>
            <a:srgbClr val="FFFF00">
              <a:alpha val="3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0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780FC-5AAF-4F5C-B2DC-4BC9607F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AUTOPILOT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CE04E-67B1-4931-94C6-9A5A6C3BA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kern="0" dirty="0">
                <a:solidFill>
                  <a:prstClr val="black"/>
                </a:solidFill>
              </a:rPr>
              <a:t>H2020 EU Project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black"/>
              </a:solidFill>
            </a:endParaRP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kern="0" dirty="0">
                <a:solidFill>
                  <a:prstClr val="black"/>
                </a:solidFill>
              </a:rPr>
              <a:t>Large Scale IoT Pilots in 6 countries</a:t>
            </a:r>
            <a:br>
              <a:rPr lang="en-GB" kern="0" dirty="0">
                <a:solidFill>
                  <a:prstClr val="black"/>
                </a:solidFill>
              </a:rPr>
            </a:br>
            <a:r>
              <a:rPr lang="en-GB" kern="0" dirty="0">
                <a:solidFill>
                  <a:prstClr val="black"/>
                </a:solidFill>
              </a:rPr>
              <a:t>about Connected and Automated Driving with</a:t>
            </a:r>
            <a:br>
              <a:rPr lang="en-GB" kern="0" dirty="0">
                <a:solidFill>
                  <a:prstClr val="black"/>
                </a:solidFill>
              </a:rPr>
            </a:br>
            <a:r>
              <a:rPr lang="en-GB" kern="0" dirty="0">
                <a:solidFill>
                  <a:prstClr val="black"/>
                </a:solidFill>
              </a:rPr>
              <a:t>44 partners under coordination of ERTICO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black"/>
              </a:solidFill>
            </a:endParaRP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kern="0" dirty="0">
                <a:solidFill>
                  <a:prstClr val="black"/>
                </a:solidFill>
              </a:rPr>
              <a:t>TNO coordinates Pilot in the </a:t>
            </a:r>
            <a:r>
              <a:rPr lang="en-GB" kern="0" dirty="0" err="1">
                <a:solidFill>
                  <a:prstClr val="black"/>
                </a:solidFill>
              </a:rPr>
              <a:t>Brainport</a:t>
            </a:r>
            <a:r>
              <a:rPr lang="en-GB" kern="0" dirty="0">
                <a:solidFill>
                  <a:prstClr val="black"/>
                </a:solidFill>
              </a:rPr>
              <a:t> NL </a:t>
            </a:r>
            <a:br>
              <a:rPr lang="en-GB" kern="0" dirty="0">
                <a:solidFill>
                  <a:prstClr val="black"/>
                </a:solidFill>
              </a:rPr>
            </a:br>
            <a:r>
              <a:rPr lang="en-GB" kern="0" dirty="0">
                <a:solidFill>
                  <a:prstClr val="black"/>
                </a:solidFill>
              </a:rPr>
              <a:t>involving 15 partners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black"/>
              </a:solidFill>
            </a:endParaRP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kern="0" dirty="0">
                <a:solidFill>
                  <a:prstClr val="black"/>
                </a:solidFill>
              </a:rPr>
              <a:t>3 Years Innovation Action: </a:t>
            </a:r>
            <a:br>
              <a:rPr lang="en-GB" kern="0" dirty="0">
                <a:solidFill>
                  <a:prstClr val="black"/>
                </a:solidFill>
              </a:rPr>
            </a:br>
            <a:r>
              <a:rPr lang="en-GB" kern="0" dirty="0">
                <a:solidFill>
                  <a:prstClr val="black"/>
                </a:solidFill>
              </a:rPr>
              <a:t>01/01/2017 – 31/12/2019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black"/>
              </a:solidFill>
            </a:endParaRP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kern="0" dirty="0">
                <a:solidFill>
                  <a:prstClr val="black"/>
                </a:solidFill>
              </a:rPr>
              <a:t>Project costs: 25 m€ - EU contribution: 20 m€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2ABBF-B547-4EE4-821C-101DDE57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FF8B-188E-47A4-B156-B80790B10416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2A9F6-4390-4182-906E-B2AC350C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ABBA0-D87E-4849-883D-39E9ACBC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3</a:t>
            </a:fld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746FC6A-3FB9-4FEE-A51B-3AB6FFC37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953341"/>
              </p:ext>
            </p:extLst>
          </p:nvPr>
        </p:nvGraphicFramePr>
        <p:xfrm>
          <a:off x="7104112" y="-2614"/>
          <a:ext cx="4789351" cy="3987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r:id="rId3" imgW="7191214" imgH="5962675" progId="Visio.Drawing.15">
                  <p:embed/>
                </p:oleObj>
              </mc:Choice>
              <mc:Fallback>
                <p:oleObj r:id="rId3" imgW="7191214" imgH="5962675" progId="Visio.Drawing.15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112" y="-2614"/>
                        <a:ext cx="4789351" cy="39877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44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8F49C-4C1A-4CBE-B237-B8F57B91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Brainport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D2BD-C71A-4776-B717-69FEC32AD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Brainport area (Eindhoven-Helmond), 5 use cases are considered: </a:t>
            </a:r>
          </a:p>
          <a:p>
            <a:pPr lvl="1"/>
            <a:r>
              <a:rPr lang="en-US" dirty="0"/>
              <a:t>CAR SHARING </a:t>
            </a:r>
          </a:p>
          <a:p>
            <a:pPr lvl="1"/>
            <a:r>
              <a:rPr lang="en-US" dirty="0"/>
              <a:t>AUTOMATED VALET PARKING</a:t>
            </a:r>
          </a:p>
          <a:p>
            <a:pPr lvl="1"/>
            <a:r>
              <a:rPr lang="en-US" dirty="0"/>
              <a:t>HIGHWAY PILOT </a:t>
            </a:r>
          </a:p>
          <a:p>
            <a:pPr lvl="1"/>
            <a:r>
              <a:rPr lang="en-US" dirty="0"/>
              <a:t>PLATOONING </a:t>
            </a:r>
          </a:p>
          <a:p>
            <a:pPr lvl="1"/>
            <a:r>
              <a:rPr lang="en-US" dirty="0"/>
              <a:t>Urban Driving</a:t>
            </a:r>
          </a:p>
          <a:p>
            <a:r>
              <a:rPr lang="en-US" dirty="0"/>
              <a:t>IoT sources: connected vehicles, road-side cameras, traffic lights, drones smartphones and wearables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FD0E-4248-4FC0-8884-1185753D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ED42-1DB7-45F2-AB9D-07CA58853206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EDE15-A4C6-45F4-BCED-499F6311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02B8E-3EFF-41EC-8C9D-25144CDD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Picture 2" descr="Nevs Wordmark">
            <a:extLst>
              <a:ext uri="{FF2B5EF4-FFF2-40B4-BE49-F238E27FC236}">
                <a16:creationId xmlns:a16="http://schemas.microsoft.com/office/drawing/2014/main" id="{9F2E27EC-0AA5-4BF1-9BEA-CEB376612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8412" y="491119"/>
            <a:ext cx="108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XP">
            <a:extLst>
              <a:ext uri="{FF2B5EF4-FFF2-40B4-BE49-F238E27FC236}">
                <a16:creationId xmlns:a16="http://schemas.microsoft.com/office/drawing/2014/main" id="{AF5FB36F-A252-44AF-8750-B2E3BA85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736" y="260690"/>
            <a:ext cx="792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NEC">
            <a:extLst>
              <a:ext uri="{FF2B5EF4-FFF2-40B4-BE49-F238E27FC236}">
                <a16:creationId xmlns:a16="http://schemas.microsoft.com/office/drawing/2014/main" id="{73209D06-23C0-4047-AAA0-D4B685510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083" y="249119"/>
            <a:ext cx="792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echnolution">
            <a:extLst>
              <a:ext uri="{FF2B5EF4-FFF2-40B4-BE49-F238E27FC236}">
                <a16:creationId xmlns:a16="http://schemas.microsoft.com/office/drawing/2014/main" id="{8A625390-D9D4-4C94-A37C-CD424714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086" y="491119"/>
            <a:ext cx="108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NO">
            <a:extLst>
              <a:ext uri="{FF2B5EF4-FFF2-40B4-BE49-F238E27FC236}">
                <a16:creationId xmlns:a16="http://schemas.microsoft.com/office/drawing/2014/main" id="{7AAE2490-BF50-473C-82B6-F7C8569EB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085" y="152044"/>
            <a:ext cx="129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TomTom">
            <a:extLst>
              <a:ext uri="{FF2B5EF4-FFF2-40B4-BE49-F238E27FC236}">
                <a16:creationId xmlns:a16="http://schemas.microsoft.com/office/drawing/2014/main" id="{6D248086-76A4-4B81-A59D-177AA366D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880" y="491119"/>
            <a:ext cx="108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Tu Eindhoven">
            <a:extLst>
              <a:ext uri="{FF2B5EF4-FFF2-40B4-BE49-F238E27FC236}">
                <a16:creationId xmlns:a16="http://schemas.microsoft.com/office/drawing/2014/main" id="{630A9FE6-361E-4801-9018-17FFF6176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4620" y="141999"/>
            <a:ext cx="129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Vicomtech-ik4">
            <a:extLst>
              <a:ext uri="{FF2B5EF4-FFF2-40B4-BE49-F238E27FC236}">
                <a16:creationId xmlns:a16="http://schemas.microsoft.com/office/drawing/2014/main" id="{C1217B06-45F5-4795-808E-832FD6408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855" y="169919"/>
            <a:ext cx="108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BMR">
            <a:extLst>
              <a:ext uri="{FF2B5EF4-FFF2-40B4-BE49-F238E27FC236}">
                <a16:creationId xmlns:a16="http://schemas.microsoft.com/office/drawing/2014/main" id="{7E506ED6-C832-431D-B306-98CC3A225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9908" y="491119"/>
            <a:ext cx="108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GEMALTO SRO">
            <a:extLst>
              <a:ext uri="{FF2B5EF4-FFF2-40B4-BE49-F238E27FC236}">
                <a16:creationId xmlns:a16="http://schemas.microsoft.com/office/drawing/2014/main" id="{16C313BF-2DB6-4131-A5F1-376F14D8F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1782" y="491119"/>
            <a:ext cx="108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GEMEENTE HELMOND">
            <a:extLst>
              <a:ext uri="{FF2B5EF4-FFF2-40B4-BE49-F238E27FC236}">
                <a16:creationId xmlns:a16="http://schemas.microsoft.com/office/drawing/2014/main" id="{03A7F8EA-EE5B-48FC-8479-5C215C26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005" y="111919"/>
            <a:ext cx="129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HUAWEI TECHNOLOGIES DUESSELDORF GMBH (HUA) GMBH">
            <a:extLst>
              <a:ext uri="{FF2B5EF4-FFF2-40B4-BE49-F238E27FC236}">
                <a16:creationId xmlns:a16="http://schemas.microsoft.com/office/drawing/2014/main" id="{43ECC2CE-155E-43EF-A5D6-ABB87C20A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4456" y="491119"/>
            <a:ext cx="108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4" descr="IBM RESEARCH GMBH (IBMRE) GMBH">
            <a:extLst>
              <a:ext uri="{FF2B5EF4-FFF2-40B4-BE49-F238E27FC236}">
                <a16:creationId xmlns:a16="http://schemas.microsoft.com/office/drawing/2014/main" id="{D4A00CE4-E216-4F5E-91AF-C8711CF05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6437" y="199119"/>
            <a:ext cx="792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6" descr="DLR">
            <a:extLst>
              <a:ext uri="{FF2B5EF4-FFF2-40B4-BE49-F238E27FC236}">
                <a16:creationId xmlns:a16="http://schemas.microsoft.com/office/drawing/2014/main" id="{414C1730-AFA7-4638-B2C6-6C1CC9089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0450" y="126719"/>
            <a:ext cx="108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Valeo">
            <a:extLst>
              <a:ext uri="{FF2B5EF4-FFF2-40B4-BE49-F238E27FC236}">
                <a16:creationId xmlns:a16="http://schemas.microsoft.com/office/drawing/2014/main" id="{7FB3BBC2-82EA-4CAD-84A8-AC86B577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9314" y="491119"/>
            <a:ext cx="108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ensinov logo">
            <a:extLst>
              <a:ext uri="{FF2B5EF4-FFF2-40B4-BE49-F238E27FC236}">
                <a16:creationId xmlns:a16="http://schemas.microsoft.com/office/drawing/2014/main" id="{229D8CB9-104F-44E3-8E6B-743603BF1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907" y="586904"/>
            <a:ext cx="1318212" cy="4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96BFD116-1858-4DE4-837E-7796DE7B0C9D}"/>
              </a:ext>
            </a:extLst>
          </p:cNvPr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319" y="2505276"/>
            <a:ext cx="5286505" cy="2363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4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C1BFF5-025B-445E-94D1-5747F94C27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6240" y="107066"/>
            <a:ext cx="3790036" cy="53461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3510F6-B673-4307-BC19-930A6E52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AUTOPILOT project</a:t>
            </a:r>
            <a:br>
              <a:rPr lang="en-US" dirty="0"/>
            </a:br>
            <a:r>
              <a:rPr lang="en-US" sz="2400" dirty="0"/>
              <a:t>(Automated driving Progressed by Internet Of Things)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29006-F1C4-4020-AC7D-FF89A97E3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Internet of Things (IoT): </a:t>
            </a:r>
            <a:r>
              <a:rPr lang="en-US" dirty="0"/>
              <a:t>connecting anything, anytime, anyplace,</a:t>
            </a:r>
            <a:br>
              <a:rPr lang="en-US" dirty="0"/>
            </a:br>
            <a:r>
              <a:rPr lang="en-US" dirty="0"/>
              <a:t>using any service over any network</a:t>
            </a:r>
          </a:p>
          <a:p>
            <a:r>
              <a:rPr lang="en-US" b="1" dirty="0"/>
              <a:t>Aim: develop a range of driving services, which take</a:t>
            </a:r>
            <a:br>
              <a:rPr lang="en-US" b="1" dirty="0"/>
            </a:br>
            <a:r>
              <a:rPr lang="en-US" b="1" dirty="0"/>
              <a:t>advantage of the potential of IoT to improve automated driving</a:t>
            </a:r>
          </a:p>
          <a:p>
            <a:r>
              <a:rPr lang="en-US" dirty="0"/>
              <a:t>4 different driving modes in various configurations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EFEB-6381-4E83-8E24-07990967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F1DA-161D-41D3-A8D2-C8231EE8AD06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744E8-52F9-4F17-8046-BE0AA9C0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C0965-05F8-417B-AABC-7495091D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5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C438D1-D9A2-46B0-97F2-91D9A1F86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17" y="589054"/>
            <a:ext cx="528108" cy="352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D4BE83-BCA0-4B5C-BAD0-3E2D0A9C34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4053" y="4797152"/>
            <a:ext cx="811637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FB2F2A-2A2D-4EA9-939E-6CC68489ED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72675" y="4797152"/>
            <a:ext cx="861176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C5D3CF-A55A-4AC3-96F6-81A3106EF56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90836" y="4797152"/>
            <a:ext cx="720000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A23C7E-38D8-44B2-B8DF-872BBE77340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0" y="4797152"/>
            <a:ext cx="984304" cy="72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A5A0F8-8893-4738-B11E-CE797E5A2729}"/>
              </a:ext>
            </a:extLst>
          </p:cNvPr>
          <p:cNvSpPr txBox="1"/>
          <p:nvPr/>
        </p:nvSpPr>
        <p:spPr>
          <a:xfrm>
            <a:off x="978741" y="5502486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Urban driving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3543B4-0F32-4701-985D-BE0AD3531D16}"/>
              </a:ext>
            </a:extLst>
          </p:cNvPr>
          <p:cNvSpPr txBox="1"/>
          <p:nvPr/>
        </p:nvSpPr>
        <p:spPr>
          <a:xfrm>
            <a:off x="2696733" y="5502486"/>
            <a:ext cx="1403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Automated</a:t>
            </a:r>
            <a:br>
              <a:rPr lang="en-GB" dirty="0"/>
            </a:br>
            <a:r>
              <a:rPr lang="en-GB" dirty="0"/>
              <a:t>valet parking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FD39AC-3C43-45B6-9AAD-E5FCCC8C5607}"/>
              </a:ext>
            </a:extLst>
          </p:cNvPr>
          <p:cNvSpPr txBox="1"/>
          <p:nvPr/>
        </p:nvSpPr>
        <p:spPr>
          <a:xfrm>
            <a:off x="4526656" y="5502486"/>
            <a:ext cx="118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Platooning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C2D98F-B543-4083-81FB-2DFBD0A0F2A6}"/>
              </a:ext>
            </a:extLst>
          </p:cNvPr>
          <p:cNvSpPr txBox="1"/>
          <p:nvPr/>
        </p:nvSpPr>
        <p:spPr>
          <a:xfrm>
            <a:off x="6171391" y="5502486"/>
            <a:ext cx="98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Highway</a:t>
            </a:r>
            <a:br>
              <a:rPr lang="en-GB" dirty="0"/>
            </a:br>
            <a:r>
              <a:rPr lang="en-GB" dirty="0"/>
              <a:t>pilot</a:t>
            </a:r>
          </a:p>
        </p:txBody>
      </p:sp>
    </p:spTree>
    <p:extLst>
      <p:ext uri="{BB962C8B-B14F-4D97-AF65-F5344CB8AC3E}">
        <p14:creationId xmlns:p14="http://schemas.microsoft.com/office/powerpoint/2010/main" val="392418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CA050-0CAE-45E1-B7EC-8D9671A2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Àutomated</a:t>
            </a:r>
            <a:r>
              <a:rPr lang="en-GB" dirty="0"/>
              <a:t> Driving functions 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DFA55-FCC5-48FB-ACC8-67EC9D3A3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Automated Valet Parking</a:t>
            </a:r>
          </a:p>
          <a:p>
            <a:pPr lvl="1"/>
            <a:r>
              <a:rPr lang="en-GB" dirty="0"/>
              <a:t>Vehicles driving automatically to parking spots, and collect from the parking</a:t>
            </a:r>
          </a:p>
          <a:p>
            <a:r>
              <a:rPr lang="en-GB" dirty="0"/>
              <a:t>Highway pilot</a:t>
            </a:r>
          </a:p>
          <a:p>
            <a:pPr lvl="1"/>
            <a:r>
              <a:rPr lang="en-GB" dirty="0"/>
              <a:t>Detection of road incidents to ensure safe automated driving on highways</a:t>
            </a:r>
          </a:p>
          <a:p>
            <a:r>
              <a:rPr lang="en-GB" dirty="0"/>
              <a:t>Platooning</a:t>
            </a:r>
          </a:p>
          <a:p>
            <a:pPr lvl="1"/>
            <a:r>
              <a:rPr lang="en-GB" dirty="0"/>
              <a:t>Automated (short-distance) following of vehicles for more efficient traffic and comfort</a:t>
            </a:r>
          </a:p>
          <a:p>
            <a:r>
              <a:rPr lang="en-GB" dirty="0"/>
              <a:t>Urban Driving</a:t>
            </a:r>
          </a:p>
          <a:p>
            <a:pPr lvl="1"/>
            <a:r>
              <a:rPr lang="en-GB" dirty="0"/>
              <a:t>Detection of pedestrians and cyclists, and managing traffic lights with automated driving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3BD21-C000-40DE-BC64-67C1A758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FF8B-188E-47A4-B156-B80790B10416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4DCBC-1339-493B-AD20-3A2CA5614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6BBE5-20C6-441B-8183-B947287D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49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3DFFB-A1A8-4FEF-9E04-5DCCA42B1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D613-BCA6-4979-BF06-668299BB895A}" type="datetime1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5845B-7ECB-407B-82B4-0E6B36B0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Automated Valet Parking - </a:t>
            </a:r>
            <a:r>
              <a:rPr lang="en-GB" dirty="0" err="1"/>
              <a:t>Intertraffic</a:t>
            </a:r>
            <a:r>
              <a:rPr lang="en-GB" dirty="0"/>
              <a:t>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83C93-C698-4218-ABEA-C66298A0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7</a:t>
            </a:fld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02C80AD-06E6-46A3-B968-D598B1DC4DA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0BA77F-8B73-4ED6-A52D-DDDE94DC47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8766E7-B3F2-4335-8409-5075F8AF6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7" y="1988840"/>
            <a:ext cx="3146521" cy="355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D23FF-1654-4A64-AE78-D487951FEA0C}"/>
              </a:ext>
            </a:extLst>
          </p:cNvPr>
          <p:cNvSpPr txBox="1"/>
          <p:nvPr/>
        </p:nvSpPr>
        <p:spPr>
          <a:xfrm>
            <a:off x="4583832" y="2204864"/>
            <a:ext cx="8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Europe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2B1174-9055-4F41-BAAA-76B454CE6BE8}"/>
              </a:ext>
            </a:extLst>
          </p:cNvPr>
          <p:cNvSpPr txBox="1"/>
          <p:nvPr/>
        </p:nvSpPr>
        <p:spPr>
          <a:xfrm>
            <a:off x="6600057" y="3212976"/>
            <a:ext cx="73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Korea</a:t>
            </a:r>
          </a:p>
        </p:txBody>
      </p:sp>
      <p:sp>
        <p:nvSpPr>
          <p:cNvPr id="11" name="Rectangular Callout 9">
            <a:extLst>
              <a:ext uri="{FF2B5EF4-FFF2-40B4-BE49-F238E27FC236}">
                <a16:creationId xmlns:a16="http://schemas.microsoft.com/office/drawing/2014/main" id="{24F5B591-E16E-40E8-9CCF-6D191555D0C0}"/>
              </a:ext>
            </a:extLst>
          </p:cNvPr>
          <p:cNvSpPr/>
          <p:nvPr/>
        </p:nvSpPr>
        <p:spPr>
          <a:xfrm>
            <a:off x="2783632" y="289300"/>
            <a:ext cx="3002506" cy="1440160"/>
          </a:xfrm>
          <a:prstGeom prst="wedgeRectCallout">
            <a:avLst>
              <a:gd name="adj1" fmla="val 48366"/>
              <a:gd name="adj2" fmla="val 193819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chemeClr val="tx1"/>
              </a:solidFill>
            </a:endParaRPr>
          </a:p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Brainport</a:t>
            </a:r>
            <a:r>
              <a:rPr lang="en-GB" sz="2000" b="1" dirty="0">
                <a:solidFill>
                  <a:schemeClr val="tx1"/>
                </a:solidFill>
              </a:rPr>
              <a:t>, 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Automated Valet 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Highway 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Platooning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Urban Driving</a:t>
            </a:r>
          </a:p>
          <a:p>
            <a:endParaRPr lang="en-GB" dirty="0"/>
          </a:p>
        </p:txBody>
      </p:sp>
      <p:sp>
        <p:nvSpPr>
          <p:cNvPr id="12" name="Rectangular Callout 10">
            <a:extLst>
              <a:ext uri="{FF2B5EF4-FFF2-40B4-BE49-F238E27FC236}">
                <a16:creationId xmlns:a16="http://schemas.microsoft.com/office/drawing/2014/main" id="{4C83A859-5ACC-435D-ACF9-E92527849F14}"/>
              </a:ext>
            </a:extLst>
          </p:cNvPr>
          <p:cNvSpPr/>
          <p:nvPr/>
        </p:nvSpPr>
        <p:spPr>
          <a:xfrm>
            <a:off x="6384032" y="296378"/>
            <a:ext cx="3002506" cy="1440160"/>
          </a:xfrm>
          <a:prstGeom prst="wedgeRectCallout">
            <a:avLst>
              <a:gd name="adj1" fmla="val -22549"/>
              <a:gd name="adj2" fmla="val 85881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Tampere, 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Automated Valet 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Urban Driving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3" name="Rectangular Callout 11">
            <a:extLst>
              <a:ext uri="{FF2B5EF4-FFF2-40B4-BE49-F238E27FC236}">
                <a16:creationId xmlns:a16="http://schemas.microsoft.com/office/drawing/2014/main" id="{882B0630-CCA6-45A2-8474-853726682696}"/>
              </a:ext>
            </a:extLst>
          </p:cNvPr>
          <p:cNvSpPr/>
          <p:nvPr/>
        </p:nvSpPr>
        <p:spPr>
          <a:xfrm>
            <a:off x="7586337" y="2288580"/>
            <a:ext cx="3002506" cy="1440160"/>
          </a:xfrm>
          <a:prstGeom prst="wedgeRectCallout">
            <a:avLst>
              <a:gd name="adj1" fmla="val -71059"/>
              <a:gd name="adj2" fmla="val 54160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Daejeon, 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Urban Driving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14" name="Rectangular Callout 8">
            <a:extLst>
              <a:ext uri="{FF2B5EF4-FFF2-40B4-BE49-F238E27FC236}">
                <a16:creationId xmlns:a16="http://schemas.microsoft.com/office/drawing/2014/main" id="{894E3B46-DA93-4A74-8CDB-B9CFC2C60EB9}"/>
              </a:ext>
            </a:extLst>
          </p:cNvPr>
          <p:cNvSpPr/>
          <p:nvPr/>
        </p:nvSpPr>
        <p:spPr>
          <a:xfrm>
            <a:off x="7586337" y="4293096"/>
            <a:ext cx="3002506" cy="1440160"/>
          </a:xfrm>
          <a:prstGeom prst="wedgeRectCallout">
            <a:avLst>
              <a:gd name="adj1" fmla="val -98976"/>
              <a:gd name="adj2" fmla="val -17270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Livorno,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Urban Driving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Highway 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15" name="Rectangular Callout 12">
            <a:extLst>
              <a:ext uri="{FF2B5EF4-FFF2-40B4-BE49-F238E27FC236}">
                <a16:creationId xmlns:a16="http://schemas.microsoft.com/office/drawing/2014/main" id="{5B297C67-C35F-473D-BAC1-457916CDA49E}"/>
              </a:ext>
            </a:extLst>
          </p:cNvPr>
          <p:cNvSpPr/>
          <p:nvPr/>
        </p:nvSpPr>
        <p:spPr>
          <a:xfrm>
            <a:off x="1592242" y="2289076"/>
            <a:ext cx="2847575" cy="1440160"/>
          </a:xfrm>
          <a:prstGeom prst="wedgeRectCallout">
            <a:avLst>
              <a:gd name="adj1" fmla="val 83820"/>
              <a:gd name="adj2" fmla="val 77088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Versailles, FR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Automated Valet 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Urban Driving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Platooning</a:t>
            </a:r>
          </a:p>
          <a:p>
            <a:endParaRPr lang="en-GB" dirty="0"/>
          </a:p>
        </p:txBody>
      </p:sp>
      <p:sp>
        <p:nvSpPr>
          <p:cNvPr id="16" name="Rectangular Callout 13">
            <a:extLst>
              <a:ext uri="{FF2B5EF4-FFF2-40B4-BE49-F238E27FC236}">
                <a16:creationId xmlns:a16="http://schemas.microsoft.com/office/drawing/2014/main" id="{9F5366D7-67CA-4DCF-BB9A-BFF6A65F7906}"/>
              </a:ext>
            </a:extLst>
          </p:cNvPr>
          <p:cNvSpPr/>
          <p:nvPr/>
        </p:nvSpPr>
        <p:spPr>
          <a:xfrm>
            <a:off x="1592242" y="4293096"/>
            <a:ext cx="2847575" cy="1440160"/>
          </a:xfrm>
          <a:prstGeom prst="wedgeRectCallout">
            <a:avLst>
              <a:gd name="adj1" fmla="val 53046"/>
              <a:gd name="adj2" fmla="val -8451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Vigo, 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Urban Driving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Automated Valet 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17" name="Picture 8" descr="Flag of South Korea.svg">
            <a:extLst>
              <a:ext uri="{FF2B5EF4-FFF2-40B4-BE49-F238E27FC236}">
                <a16:creationId xmlns:a16="http://schemas.microsoft.com/office/drawing/2014/main" id="{F4481128-14DC-4621-9823-2F39B8BE0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80" y="3213024"/>
            <a:ext cx="64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Flag of the Netherlands.svg">
            <a:extLst>
              <a:ext uri="{FF2B5EF4-FFF2-40B4-BE49-F238E27FC236}">
                <a16:creationId xmlns:a16="http://schemas.microsoft.com/office/drawing/2014/main" id="{99E3565C-1A7D-4555-8860-5B70FB72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36" y="1216556"/>
            <a:ext cx="64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Flag of Finland.svg">
            <a:extLst>
              <a:ext uri="{FF2B5EF4-FFF2-40B4-BE49-F238E27FC236}">
                <a16:creationId xmlns:a16="http://schemas.microsoft.com/office/drawing/2014/main" id="{B23EDEB8-2119-447C-9139-804134570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44" y="1232376"/>
            <a:ext cx="648000" cy="3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Flag of Spain.svg">
            <a:extLst>
              <a:ext uri="{FF2B5EF4-FFF2-40B4-BE49-F238E27FC236}">
                <a16:creationId xmlns:a16="http://schemas.microsoft.com/office/drawing/2014/main" id="{C5DF2493-2DCF-4AF9-9B4B-BDCA5DC9B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32" y="5230328"/>
            <a:ext cx="648000" cy="43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Flag of Italy.svg">
            <a:extLst>
              <a:ext uri="{FF2B5EF4-FFF2-40B4-BE49-F238E27FC236}">
                <a16:creationId xmlns:a16="http://schemas.microsoft.com/office/drawing/2014/main" id="{51C46D03-D1A5-4AEA-B6B9-B217BA002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80" y="5229248"/>
            <a:ext cx="64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Flag of France.svg">
            <a:extLst>
              <a:ext uri="{FF2B5EF4-FFF2-40B4-BE49-F238E27FC236}">
                <a16:creationId xmlns:a16="http://schemas.microsoft.com/office/drawing/2014/main" id="{09D17929-E799-4B8F-BAEC-3F1366FD2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85" y="3181642"/>
            <a:ext cx="64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3A7DFB5-72E4-4216-A1A4-315E053FCAF3}"/>
              </a:ext>
            </a:extLst>
          </p:cNvPr>
          <p:cNvSpPr txBox="1"/>
          <p:nvPr/>
        </p:nvSpPr>
        <p:spPr>
          <a:xfrm>
            <a:off x="4871865" y="5659911"/>
            <a:ext cx="2381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6 pilot sites</a:t>
            </a:r>
            <a:endParaRPr lang="en-GB" sz="24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7D89B8-FDDD-4B8C-AB2B-68A02DDAEC51}"/>
              </a:ext>
            </a:extLst>
          </p:cNvPr>
          <p:cNvSpPr/>
          <p:nvPr/>
        </p:nvSpPr>
        <p:spPr>
          <a:xfrm>
            <a:off x="1415480" y="1741292"/>
            <a:ext cx="9361040" cy="438655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Content Placeholder 9">
            <a:extLst>
              <a:ext uri="{FF2B5EF4-FFF2-40B4-BE49-F238E27FC236}">
                <a16:creationId xmlns:a16="http://schemas.microsoft.com/office/drawing/2014/main" id="{C2F37531-6AF1-4E7B-BC7B-37572B8094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170179">
            <a:off x="410912" y="746160"/>
            <a:ext cx="2596652" cy="7571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0600B9-F582-4983-ACD1-3FE1549739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153">
            <a:off x="9265638" y="203099"/>
            <a:ext cx="1030054" cy="10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6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31A81-84E7-4C2C-B65F-02DD2FFD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we demonstrate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82B47-F454-4F92-9163-F81C21827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benefits of using Internet of Things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Make AD available earlier (accelerating by lower cost, connect to IoT devices that are widespread, e.g. Smartphones)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New AD possibilities (enabling new functions: AVP knows route and parking, platoon formation due to coordinated scheduling over long distance)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 Improve AD (enhancement of existing functions: Anticipation to information ahead (i.e. planned routes of vehicles) allows improvement of comfort/confidence in AD, reduces energy need and improve traffic flow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66076-E3ED-4228-8A3A-078C9DBE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FF8B-188E-47A4-B156-B80790B10416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E6C14-4AD0-42B6-AB9B-AAAD76D0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AUTOPILOT DEMO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21BB3-6270-45A5-87A4-3ADDE8E7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88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129800" cy="867772"/>
          </a:xfrm>
        </p:spPr>
        <p:txBody>
          <a:bodyPr/>
          <a:lstStyle/>
          <a:p>
            <a:r>
              <a:rPr lang="en-GB" dirty="0"/>
              <a:t>Driving modes and new services by AUTOPILOT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4573-58E5-42DE-9942-B69090BEFF60}" type="slidenum">
              <a:rPr lang="en-GB" smtClean="0"/>
              <a:t>9</a:t>
            </a:fld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715963" y="1997077"/>
            <a:ext cx="3314700" cy="3192463"/>
          </a:xfrm>
          <a:prstGeom prst="roundRect">
            <a:avLst/>
          </a:prstGeom>
          <a:solidFill>
            <a:srgbClr val="BECA20">
              <a:alpha val="31000"/>
            </a:srgbClr>
          </a:solidFill>
          <a:ln>
            <a:solidFill>
              <a:srgbClr val="BEC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5" name="Rounded Rectangle 4"/>
          <p:cNvSpPr/>
          <p:nvPr/>
        </p:nvSpPr>
        <p:spPr>
          <a:xfrm>
            <a:off x="4667199" y="1100139"/>
            <a:ext cx="6530975" cy="5051916"/>
          </a:xfrm>
          <a:prstGeom prst="roundRect">
            <a:avLst/>
          </a:prstGeom>
          <a:solidFill>
            <a:srgbClr val="BECA20">
              <a:alpha val="31000"/>
            </a:srgbClr>
          </a:solidFill>
          <a:ln>
            <a:solidFill>
              <a:srgbClr val="BEC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927893" y="2060577"/>
            <a:ext cx="289083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2667" dirty="0">
                <a:solidFill>
                  <a:srgbClr val="92D050"/>
                </a:solidFill>
              </a:rPr>
              <a:t>Driving Modes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1522414" y="2665963"/>
            <a:ext cx="268128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en-GB" altLang="en-US" sz="2133" dirty="0">
                <a:solidFill>
                  <a:schemeClr val="accent3">
                    <a:lumMod val="50000"/>
                  </a:schemeClr>
                </a:solidFill>
              </a:rPr>
              <a:t>Urban Driving</a:t>
            </a:r>
          </a:p>
          <a:p>
            <a:pPr>
              <a:spcAft>
                <a:spcPts val="600"/>
              </a:spcAft>
              <a:buNone/>
            </a:pPr>
            <a:r>
              <a:rPr lang="en-GB" altLang="en-US" sz="2133" dirty="0">
                <a:solidFill>
                  <a:schemeClr val="accent3">
                    <a:lumMod val="50000"/>
                  </a:schemeClr>
                </a:solidFill>
              </a:rPr>
              <a:t>Highway pilot </a:t>
            </a:r>
          </a:p>
          <a:p>
            <a:pPr>
              <a:spcAft>
                <a:spcPts val="600"/>
              </a:spcAft>
              <a:buNone/>
            </a:pPr>
            <a:r>
              <a:rPr lang="en-GB" altLang="en-US" sz="2133" dirty="0">
                <a:solidFill>
                  <a:schemeClr val="accent3">
                    <a:lumMod val="50000"/>
                  </a:schemeClr>
                </a:solidFill>
              </a:rPr>
              <a:t>Platooning</a:t>
            </a:r>
          </a:p>
          <a:p>
            <a:pPr>
              <a:spcAft>
                <a:spcPts val="600"/>
              </a:spcAft>
              <a:buNone/>
            </a:pPr>
            <a:r>
              <a:rPr lang="en-GB" altLang="en-US" sz="2133" dirty="0">
                <a:solidFill>
                  <a:schemeClr val="accent3">
                    <a:lumMod val="50000"/>
                  </a:schemeClr>
                </a:solidFill>
              </a:rPr>
              <a:t>Automated Valet Parking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5602090" y="1120776"/>
            <a:ext cx="48783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3200" dirty="0">
                <a:solidFill>
                  <a:srgbClr val="92D050"/>
                </a:solidFill>
              </a:rPr>
              <a:t>IoT enabled Services</a:t>
            </a: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5965773" y="1784957"/>
            <a:ext cx="5232400" cy="4183063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333"/>
              </a:spcAft>
              <a:buNone/>
              <a:defRPr/>
            </a:pPr>
            <a:r>
              <a:rPr lang="en-GB" sz="2133" dirty="0">
                <a:solidFill>
                  <a:schemeClr val="accent3">
                    <a:lumMod val="50000"/>
                  </a:schemeClr>
                </a:solidFill>
              </a:rPr>
              <a:t>Vulnerable Road User sensing</a:t>
            </a:r>
          </a:p>
          <a:p>
            <a:pPr marL="0" indent="0">
              <a:spcAft>
                <a:spcPts val="1333"/>
              </a:spcAft>
              <a:buNone/>
              <a:defRPr/>
            </a:pPr>
            <a:r>
              <a:rPr lang="en-GB" sz="2133" dirty="0">
                <a:solidFill>
                  <a:schemeClr val="accent3">
                    <a:lumMod val="50000"/>
                  </a:schemeClr>
                </a:solidFill>
              </a:rPr>
              <a:t>Automated driving route optimisation</a:t>
            </a:r>
          </a:p>
          <a:p>
            <a:pPr marL="0" indent="0">
              <a:spcAft>
                <a:spcPts val="1333"/>
              </a:spcAft>
              <a:buNone/>
              <a:defRPr/>
            </a:pPr>
            <a:r>
              <a:rPr lang="en-GB" sz="2133" dirty="0">
                <a:solidFill>
                  <a:schemeClr val="accent3">
                    <a:lumMod val="50000"/>
                  </a:schemeClr>
                </a:solidFill>
              </a:rPr>
              <a:t>Real time car sharing</a:t>
            </a:r>
          </a:p>
          <a:p>
            <a:pPr marL="0" indent="0">
              <a:spcAft>
                <a:spcPts val="1333"/>
              </a:spcAft>
              <a:buNone/>
              <a:defRPr/>
            </a:pPr>
            <a:r>
              <a:rPr lang="en-GB" sz="2133" dirty="0">
                <a:solidFill>
                  <a:schemeClr val="accent3">
                    <a:lumMod val="50000"/>
                  </a:schemeClr>
                </a:solidFill>
              </a:rPr>
              <a:t>Driverless car rebalancing</a:t>
            </a:r>
          </a:p>
          <a:p>
            <a:pPr marL="0" indent="0">
              <a:spcAft>
                <a:spcPts val="1333"/>
              </a:spcAft>
              <a:buNone/>
              <a:defRPr/>
            </a:pPr>
            <a:r>
              <a:rPr lang="en-GB" sz="2133" dirty="0">
                <a:solidFill>
                  <a:schemeClr val="accent3">
                    <a:lumMod val="50000"/>
                  </a:schemeClr>
                </a:solidFill>
              </a:rPr>
              <a:t>HD maps for automated driving vehicles</a:t>
            </a:r>
          </a:p>
          <a:p>
            <a:pPr marL="0" indent="0">
              <a:spcAft>
                <a:spcPts val="1333"/>
              </a:spcAft>
              <a:buNone/>
              <a:defRPr/>
            </a:pPr>
            <a:r>
              <a:rPr lang="en-GB" sz="2133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en-GB" sz="2133" baseline="30000" dirty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GB" sz="2133" dirty="0">
                <a:solidFill>
                  <a:schemeClr val="accent3">
                    <a:lumMod val="50000"/>
                  </a:schemeClr>
                </a:solidFill>
              </a:rPr>
              <a:t> sense driving</a:t>
            </a:r>
          </a:p>
          <a:p>
            <a:pPr marL="0" indent="0">
              <a:spcAft>
                <a:spcPts val="1333"/>
              </a:spcAft>
              <a:buNone/>
              <a:defRPr/>
            </a:pPr>
            <a:r>
              <a:rPr lang="en-GB" sz="2133" dirty="0">
                <a:solidFill>
                  <a:schemeClr val="accent3">
                    <a:lumMod val="50000"/>
                  </a:schemeClr>
                </a:solidFill>
              </a:rPr>
              <a:t>Dynamic </a:t>
            </a:r>
            <a:r>
              <a:rPr lang="en-GB" sz="2133" dirty="0" err="1">
                <a:solidFill>
                  <a:schemeClr val="accent3">
                    <a:lumMod val="50000"/>
                  </a:schemeClr>
                </a:solidFill>
              </a:rPr>
              <a:t>eHorizon</a:t>
            </a:r>
            <a:endParaRPr lang="en-GB" sz="2133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7793" r="11801" b="12988"/>
          <a:stretch>
            <a:fillRect/>
          </a:stretch>
        </p:blipFill>
        <p:spPr bwMode="auto">
          <a:xfrm>
            <a:off x="5356175" y="1716089"/>
            <a:ext cx="611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173" y="3094039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61" y="2335213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61" y="2951163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61" y="3567113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61" y="4183063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61" y="5416551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61" y="4799013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325940"/>
            <a:ext cx="541339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781425"/>
            <a:ext cx="541339" cy="54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225800"/>
            <a:ext cx="541339" cy="54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681289"/>
            <a:ext cx="541339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337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TOPILOT">
      <a:dk1>
        <a:sysClr val="windowText" lastClr="000000"/>
      </a:dk1>
      <a:lt1>
        <a:sysClr val="window" lastClr="FFFFFF"/>
      </a:lt1>
      <a:dk2>
        <a:srgbClr val="60605E"/>
      </a:dk2>
      <a:lt2>
        <a:srgbClr val="E7E6E6"/>
      </a:lt2>
      <a:accent1>
        <a:srgbClr val="CAEB37"/>
      </a:accent1>
      <a:accent2>
        <a:srgbClr val="60605E"/>
      </a:accent2>
      <a:accent3>
        <a:srgbClr val="97B612"/>
      </a:accent3>
      <a:accent4>
        <a:srgbClr val="FFFFFF"/>
      </a:accent4>
      <a:accent5>
        <a:srgbClr val="70AD47"/>
      </a:accent5>
      <a:accent6>
        <a:srgbClr val="FFC0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12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13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14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1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A2511EABA40F45A794C9DAE9F95858" ma:contentTypeVersion="10" ma:contentTypeDescription="Create a new document." ma:contentTypeScope="" ma:versionID="336dd04b8f18942a9ab6dc1d4e6318f3">
  <xsd:schema xmlns:xsd="http://www.w3.org/2001/XMLSchema" xmlns:xs="http://www.w3.org/2001/XMLSchema" xmlns:p="http://schemas.microsoft.com/office/2006/metadata/properties" xmlns:ns2="3705ef35-4b54-4b20-9292-767517e6f43b" xmlns:ns3="f60e9adf-c4b7-4cb6-b2c7-3260adc064e5" targetNamespace="http://schemas.microsoft.com/office/2006/metadata/properties" ma:root="true" ma:fieldsID="5f1c4c1b5b917b9e1fa8ae2066c8e92d" ns2:_="" ns3:_="">
    <xsd:import namespace="3705ef35-4b54-4b20-9292-767517e6f43b"/>
    <xsd:import namespace="f60e9adf-c4b7-4cb6-b2c7-3260adc06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05ef35-4b54-4b20-9292-767517e6f4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0e9adf-c4b7-4cb6-b2c7-3260adc06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3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4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6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7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8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9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Props1.xml><?xml version="1.0" encoding="utf-8"?>
<ds:datastoreItem xmlns:ds="http://schemas.openxmlformats.org/officeDocument/2006/customXml" ds:itemID="{3F13A6ED-6AB4-47BC-A35B-CCA28DBE005D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A87848CA-B714-4C26-9BBC-550C5781CF9D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AADFD917-6075-46F1-BB5E-35C5A83A1250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E910CE66-0DFC-42C4-A8A7-2CF0D496CF27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CF9A931B-48B4-4351-BB9E-053B10061097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3707BCEF-37BB-4905-912B-779196A1A930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F5D45209-F94C-45A8-BB9F-A2ECAD7D6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05ef35-4b54-4b20-9292-767517e6f43b"/>
    <ds:schemaRef ds:uri="f60e9adf-c4b7-4cb6-b2c7-3260adc06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B0B40E-C2D4-4A92-AF4D-991DA0598C15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6A6C27EA-C07A-49CE-B840-1E875B818AB7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A094C6C8-56C6-4C27-87C5-2961B877F92D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DDD8CC3E-904B-4639-A007-59B795C5EE6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6.xml><?xml version="1.0" encoding="utf-8"?>
<ds:datastoreItem xmlns:ds="http://schemas.openxmlformats.org/officeDocument/2006/customXml" ds:itemID="{F8AB6256-D849-414D-9B88-FBC76E450BF7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45C23135-8E54-4926-9A75-F2E2861623F4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19CCF5AD-FB7D-4BC9-9A18-BA69D151C3F0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3353DF05-87DD-4E70-92D9-0E6F4CC8F4F9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9239</TotalTime>
  <Words>691</Words>
  <Application>Microsoft Office PowerPoint</Application>
  <PresentationFormat>Widescreen</PresentationFormat>
  <Paragraphs>227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MS PGothic</vt:lpstr>
      <vt:lpstr>Arial</vt:lpstr>
      <vt:lpstr>Calibri</vt:lpstr>
      <vt:lpstr>Times New Roman</vt:lpstr>
      <vt:lpstr>Office Theme</vt:lpstr>
      <vt:lpstr>Visio.Drawing.15</vt:lpstr>
      <vt:lpstr>AUTOPILOT DEMO</vt:lpstr>
      <vt:lpstr>The AUTOPILOT Challenge</vt:lpstr>
      <vt:lpstr>The AUTOPILOT project</vt:lpstr>
      <vt:lpstr>Brainport </vt:lpstr>
      <vt:lpstr>      AUTOPILOT project (Automated driving Progressed by Internet Of Things)</vt:lpstr>
      <vt:lpstr>Àutomated Driving functions in summary</vt:lpstr>
      <vt:lpstr>PowerPoint Presentation</vt:lpstr>
      <vt:lpstr>What will we demonstrate</vt:lpstr>
      <vt:lpstr>Driving modes and new services by AUTOPILOT</vt:lpstr>
      <vt:lpstr>Driving modes and new services demonstrated</vt:lpstr>
      <vt:lpstr>Today’s demonstration: 2 parallel sessions</vt:lpstr>
      <vt:lpstr>Part A: Mobility service demo – Public road</vt:lpstr>
      <vt:lpstr>Part B: On-campus demonstrations</vt:lpstr>
      <vt:lpstr>PowerPoint Presentation</vt:lpstr>
      <vt:lpstr>PowerPoint Presentation</vt:lpstr>
      <vt:lpstr>PowerPoint Presentation</vt:lpstr>
      <vt:lpstr>PowerPoint Presentation</vt:lpstr>
      <vt:lpstr>Splitting up now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 projects</dc:creator>
  <cp:lastModifiedBy>Dalila Coviello</cp:lastModifiedBy>
  <cp:revision>1211</cp:revision>
  <dcterms:created xsi:type="dcterms:W3CDTF">2017-08-09T07:37:58Z</dcterms:created>
  <dcterms:modified xsi:type="dcterms:W3CDTF">2019-07-01T07:48:55Z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0x010100F3A2511EABA40F45A794C9DAE9F95858</vt:lpwstr>
  </property>
</Properties>
</file>