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5"/>
  </p:notesMasterIdLst>
  <p:sldIdLst>
    <p:sldId id="424" r:id="rId2"/>
    <p:sldId id="426" r:id="rId3"/>
    <p:sldId id="427" r:id="rId4"/>
    <p:sldId id="429" r:id="rId5"/>
    <p:sldId id="428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D794A87-A50E-4386-B696-9184124E0A5D}">
          <p14:sldIdLst>
            <p14:sldId id="424"/>
            <p14:sldId id="426"/>
            <p14:sldId id="427"/>
            <p14:sldId id="429"/>
            <p14:sldId id="428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CA"/>
    <a:srgbClr val="52AF83"/>
    <a:srgbClr val="3CA4C4"/>
    <a:srgbClr val="00539B"/>
    <a:srgbClr val="B2A72E"/>
    <a:srgbClr val="FF5824"/>
    <a:srgbClr val="385D8A"/>
    <a:srgbClr val="D8AC31"/>
    <a:srgbClr val="CC9900"/>
    <a:srgbClr val="033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37" autoAdjust="0"/>
  </p:normalViewPr>
  <p:slideViewPr>
    <p:cSldViewPr>
      <p:cViewPr varScale="1">
        <p:scale>
          <a:sx n="94" d="100"/>
          <a:sy n="94" d="100"/>
        </p:scale>
        <p:origin x="846" y="84"/>
      </p:cViewPr>
      <p:guideLst>
        <p:guide orient="horz" pos="2160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1FE2-415A-470D-8908-FFE4235A4EBC}" type="datetimeFigureOut">
              <a:rPr lang="en-GB" smtClean="0"/>
              <a:pPr/>
              <a:t>01/05/2017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26FE-8949-4C76-BE73-509EF1DB032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0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1">
          <a:blip r:embed="rId2" cstate="print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0400"/>
            <a:ext cx="7772400" cy="1470025"/>
          </a:xfrm>
          <a:noFill/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11430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and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6258297"/>
            <a:ext cx="3370197" cy="599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921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4AAA0-31D4-4A0C-B771-D266995E865A}" type="slidenum">
              <a:rPr lang="fr-BE"/>
              <a:pPr>
                <a:defRPr/>
              </a:pPr>
              <a:t>‹N›</a:t>
            </a:fld>
            <a:endParaRPr lang="fr-B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insert name via footer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insert date via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248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divided 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38"/>
            <a:ext cx="9144000" cy="68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331515" y="5097378"/>
            <a:ext cx="770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338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GB" sz="4000" b="1" dirty="0">
              <a:solidFill>
                <a:srgbClr val="338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ERTICO_4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6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d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>
          <a:xfrm>
            <a:off x="3020084" y="3684588"/>
            <a:ext cx="5715930" cy="2075831"/>
          </a:xfrm>
        </p:spPr>
        <p:txBody>
          <a:bodyPr/>
          <a:lstStyle>
            <a:lvl1pPr marL="0" indent="0">
              <a:buNone/>
              <a:defRPr baseline="0">
                <a:solidFill>
                  <a:srgbClr val="338CBC"/>
                </a:solidFill>
              </a:defRPr>
            </a:lvl1pPr>
            <a:lvl2pPr>
              <a:defRPr baseline="0">
                <a:solidFill>
                  <a:srgbClr val="338CBC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9" name="Picture 7" descr="LogoERTICO_4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0BA77F-8B73-4ED6-A52D-DDDE94DC47DF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6" name="Picture 6" descr="divided p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38"/>
            <a:ext cx="9144000" cy="68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331515" y="5097378"/>
            <a:ext cx="770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338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endParaRPr lang="en-GB" sz="4000" b="1" dirty="0">
              <a:solidFill>
                <a:srgbClr val="338C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ERTICO_4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6027738"/>
            <a:ext cx="13398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0400"/>
            <a:ext cx="7772400" cy="1470025"/>
          </a:xfrm>
          <a:noFill/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</a:t>
            </a:r>
            <a:r>
              <a:rPr lang="en-US" smtClean="0"/>
              <a:t>and Date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5235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429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186101"/>
              </p:ext>
            </p:extLst>
          </p:nvPr>
        </p:nvGraphicFramePr>
        <p:xfrm>
          <a:off x="1295400" y="2209800"/>
          <a:ext cx="6781800" cy="3429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4840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BDED00">
                        <a:alpha val="80000"/>
                      </a:srgbClr>
                    </a:solidFill>
                  </a:tcPr>
                </a:tc>
              </a:tr>
              <a:tr h="4908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8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8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8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8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81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519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90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4152-5903-4FD8-98D8-2E6C2EB70677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269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print">
            <a:alphaModFix amt="2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6206232"/>
            <a:ext cx="4091021" cy="727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0857" y="64008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0" dirty="0" smtClean="0"/>
              <a:t>AUTOPILOT has received funding from the European Union’s H2020 Framework Programme under grant agreement no 731993”</a:t>
            </a:r>
            <a:endParaRPr lang="en-GB" sz="1100" b="1" baseline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971800"/>
            <a:ext cx="7848600" cy="1905000"/>
          </a:xfrm>
        </p:spPr>
        <p:txBody>
          <a:bodyPr>
            <a:noAutofit/>
          </a:bodyPr>
          <a:lstStyle>
            <a:lvl1pPr marL="0" indent="0" algn="ctr">
              <a:buNone/>
              <a:defRPr sz="5500" b="1" baseline="0"/>
            </a:lvl1pPr>
          </a:lstStyle>
          <a:p>
            <a:pPr lvl="0"/>
            <a:r>
              <a:rPr lang="en-US" dirty="0" smtClean="0"/>
              <a:t>Thank you for</a:t>
            </a:r>
            <a:br>
              <a:rPr lang="en-US" dirty="0" smtClean="0"/>
            </a:br>
            <a:r>
              <a:rPr lang="en-US" dirty="0" smtClean="0"/>
              <a:t>Your attention!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00800"/>
            <a:ext cx="609600" cy="4141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776" r:id="rId11"/>
    <p:sldLayoutId id="2147483727" r:id="rId12"/>
    <p:sldLayoutId id="2147483673" r:id="rId13"/>
    <p:sldLayoutId id="214748368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jpeg"/><Relationship Id="rId18" Type="http://schemas.openxmlformats.org/officeDocument/2006/relationships/image" Target="../media/image62.gif"/><Relationship Id="rId26" Type="http://schemas.openxmlformats.org/officeDocument/2006/relationships/image" Target="../media/image70.png"/><Relationship Id="rId39" Type="http://schemas.openxmlformats.org/officeDocument/2006/relationships/image" Target="../media/image83.jpeg"/><Relationship Id="rId21" Type="http://schemas.openxmlformats.org/officeDocument/2006/relationships/image" Target="../media/image65.gif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47" Type="http://schemas.openxmlformats.org/officeDocument/2006/relationships/image" Target="../media/image91.png"/><Relationship Id="rId7" Type="http://schemas.openxmlformats.org/officeDocument/2006/relationships/image" Target="../media/image51.jpeg"/><Relationship Id="rId2" Type="http://schemas.openxmlformats.org/officeDocument/2006/relationships/image" Target="../media/image15.jpeg"/><Relationship Id="rId16" Type="http://schemas.openxmlformats.org/officeDocument/2006/relationships/image" Target="../media/image60.png"/><Relationship Id="rId29" Type="http://schemas.openxmlformats.org/officeDocument/2006/relationships/image" Target="../media/image73.png"/><Relationship Id="rId11" Type="http://schemas.openxmlformats.org/officeDocument/2006/relationships/image" Target="../media/image55.jpeg"/><Relationship Id="rId24" Type="http://schemas.openxmlformats.org/officeDocument/2006/relationships/image" Target="../media/image68.png"/><Relationship Id="rId32" Type="http://schemas.openxmlformats.org/officeDocument/2006/relationships/image" Target="../media/image76.jpe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" Type="http://schemas.openxmlformats.org/officeDocument/2006/relationships/image" Target="../media/image11.jpeg"/><Relationship Id="rId15" Type="http://schemas.openxmlformats.org/officeDocument/2006/relationships/image" Target="../media/image59.png"/><Relationship Id="rId23" Type="http://schemas.openxmlformats.org/officeDocument/2006/relationships/image" Target="../media/image67.jpeg"/><Relationship Id="rId28" Type="http://schemas.openxmlformats.org/officeDocument/2006/relationships/image" Target="../media/image72.jpeg"/><Relationship Id="rId36" Type="http://schemas.openxmlformats.org/officeDocument/2006/relationships/image" Target="../media/image80.png"/><Relationship Id="rId49" Type="http://schemas.openxmlformats.org/officeDocument/2006/relationships/image" Target="../media/image93.emf"/><Relationship Id="rId10" Type="http://schemas.openxmlformats.org/officeDocument/2006/relationships/image" Target="../media/image54.png"/><Relationship Id="rId19" Type="http://schemas.openxmlformats.org/officeDocument/2006/relationships/image" Target="../media/image63.jpeg"/><Relationship Id="rId31" Type="http://schemas.openxmlformats.org/officeDocument/2006/relationships/image" Target="../media/image75.jpeg"/><Relationship Id="rId44" Type="http://schemas.openxmlformats.org/officeDocument/2006/relationships/image" Target="../media/image88.jpeg"/><Relationship Id="rId4" Type="http://schemas.openxmlformats.org/officeDocument/2006/relationships/image" Target="../media/image14.gif"/><Relationship Id="rId9" Type="http://schemas.openxmlformats.org/officeDocument/2006/relationships/image" Target="../media/image53.png"/><Relationship Id="rId14" Type="http://schemas.openxmlformats.org/officeDocument/2006/relationships/image" Target="../media/image58.jpe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jpeg"/><Relationship Id="rId43" Type="http://schemas.openxmlformats.org/officeDocument/2006/relationships/image" Target="../media/image87.png"/><Relationship Id="rId48" Type="http://schemas.openxmlformats.org/officeDocument/2006/relationships/image" Target="../media/image92.jpeg"/><Relationship Id="rId8" Type="http://schemas.openxmlformats.org/officeDocument/2006/relationships/image" Target="../media/image52.jpeg"/><Relationship Id="rId3" Type="http://schemas.openxmlformats.org/officeDocument/2006/relationships/image" Target="../media/image16.jpeg"/><Relationship Id="rId12" Type="http://schemas.openxmlformats.org/officeDocument/2006/relationships/image" Target="../media/image56.png"/><Relationship Id="rId17" Type="http://schemas.openxmlformats.org/officeDocument/2006/relationships/image" Target="../media/image61.jpeg"/><Relationship Id="rId25" Type="http://schemas.openxmlformats.org/officeDocument/2006/relationships/image" Target="../media/image69.jpeg"/><Relationship Id="rId33" Type="http://schemas.openxmlformats.org/officeDocument/2006/relationships/image" Target="../media/image77.png"/><Relationship Id="rId38" Type="http://schemas.openxmlformats.org/officeDocument/2006/relationships/image" Target="../media/image82.jpeg"/><Relationship Id="rId46" Type="http://schemas.openxmlformats.org/officeDocument/2006/relationships/image" Target="../media/image90.jpeg"/><Relationship Id="rId20" Type="http://schemas.openxmlformats.org/officeDocument/2006/relationships/image" Target="../media/image64.png"/><Relationship Id="rId41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renzo.maraia@avrgroup.it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17" Type="http://schemas.openxmlformats.org/officeDocument/2006/relationships/image" Target="../media/image28.jpeg"/><Relationship Id="rId2" Type="http://schemas.openxmlformats.org/officeDocument/2006/relationships/image" Target="../media/image1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jpeg"/><Relationship Id="rId7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14.gif"/><Relationship Id="rId10" Type="http://schemas.openxmlformats.org/officeDocument/2006/relationships/image" Target="../media/image35.jpeg"/><Relationship Id="rId4" Type="http://schemas.openxmlformats.org/officeDocument/2006/relationships/image" Target="../media/image16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jpeg"/><Relationship Id="rId7" Type="http://schemas.openxmlformats.org/officeDocument/2006/relationships/image" Target="../media/image3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1.jpe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6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11.jpeg"/><Relationship Id="rId10" Type="http://schemas.openxmlformats.org/officeDocument/2006/relationships/image" Target="../media/image47.png"/><Relationship Id="rId4" Type="http://schemas.openxmlformats.org/officeDocument/2006/relationships/image" Target="../media/image14.gif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12967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In viaggio verso il futuro sulla </a:t>
            </a:r>
            <a:r>
              <a:rPr lang="it-IT" dirty="0" smtClean="0"/>
              <a:t>Fi-</a:t>
            </a:r>
            <a:r>
              <a:rPr lang="it-IT" dirty="0" err="1" smtClean="0"/>
              <a:t>Pi</a:t>
            </a:r>
            <a:r>
              <a:rPr lang="it-IT" dirty="0" smtClean="0"/>
              <a:t>-Li </a:t>
            </a:r>
            <a:br>
              <a:rPr lang="it-IT" dirty="0" smtClean="0"/>
            </a:br>
            <a:r>
              <a:rPr lang="it-IT" dirty="0" smtClean="0"/>
              <a:t>ETSI Plugtests ITS CMS 5 </a:t>
            </a:r>
            <a:r>
              <a:rPr lang="it-IT" dirty="0"/>
              <a:t>e</a:t>
            </a:r>
            <a:br>
              <a:rPr lang="it-IT" dirty="0"/>
            </a:br>
            <a:r>
              <a:rPr lang="it-IT" dirty="0" smtClean="0"/>
              <a:t>Progetto H2020 - AUTOPILOT 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359" y="2659685"/>
            <a:ext cx="6400800" cy="5715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04 Maggio 2017, Firenze</a:t>
            </a:r>
            <a:endParaRPr lang="fr-BE" dirty="0"/>
          </a:p>
        </p:txBody>
      </p:sp>
      <p:pic>
        <p:nvPicPr>
          <p:cNvPr id="10" name="Immagine 15" descr="S:\Amministrazione Sede\Sede Empoli\foto sala radio\Foto sala radio LP\Silvia M\IMG_877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997" y="3231185"/>
            <a:ext cx="3312007" cy="221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360" y="3284984"/>
            <a:ext cx="915928" cy="10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134" y="5445224"/>
            <a:ext cx="1285732" cy="936000"/>
          </a:xfrm>
          <a:prstGeom prst="rect">
            <a:avLst/>
          </a:prstGeom>
        </p:spPr>
      </p:pic>
      <p:pic>
        <p:nvPicPr>
          <p:cNvPr id="1028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11" y="5157192"/>
            <a:ext cx="769189" cy="9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bf.eu/imagenes/ETSI%20Blan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525009"/>
            <a:ext cx="174533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284983"/>
            <a:ext cx="1008112" cy="11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1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867" y="3551587"/>
            <a:ext cx="774462" cy="563800"/>
          </a:xfrm>
          <a:prstGeom prst="rect">
            <a:avLst/>
          </a:prstGeom>
        </p:spPr>
      </p:pic>
      <p:pic>
        <p:nvPicPr>
          <p:cNvPr id="16" name="Picture 2" descr="http://erticonetwork.com/wp-content/uploads/2014/04/www.erticonetwork.com_images_easyblog_images_easyblog_shared_LogoERTICO_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881" y="3477337"/>
            <a:ext cx="418276" cy="2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7" descr="http://www.keolis.com/uploads/tx_templavoila/logo_uitp_03_1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680" y="4140333"/>
            <a:ext cx="342666" cy="2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708" y="2652889"/>
            <a:ext cx="842778" cy="3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91" descr="http://p-react.eu/wp-content/uploads/VICOMTEC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4708" y="3284984"/>
            <a:ext cx="1117092" cy="5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AutoShape 15"/>
          <p:cNvCxnSpPr>
            <a:cxnSpLocks noChangeShapeType="1"/>
            <a:stCxn id="23" idx="2"/>
          </p:cNvCxnSpPr>
          <p:nvPr/>
        </p:nvCxnSpPr>
        <p:spPr bwMode="auto">
          <a:xfrm>
            <a:off x="4490620" y="1599317"/>
            <a:ext cx="15394" cy="4205947"/>
          </a:xfrm>
          <a:prstGeom prst="straightConnector1">
            <a:avLst/>
          </a:prstGeom>
          <a:noFill/>
          <a:ln w="25400" cap="sq">
            <a:solidFill>
              <a:srgbClr val="92D050"/>
            </a:solidFill>
            <a:prstDash val="dashDot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AutoShape 16"/>
          <p:cNvCxnSpPr>
            <a:cxnSpLocks noChangeShapeType="1"/>
          </p:cNvCxnSpPr>
          <p:nvPr/>
        </p:nvCxnSpPr>
        <p:spPr bwMode="auto">
          <a:xfrm flipV="1">
            <a:off x="464059" y="3939975"/>
            <a:ext cx="8524556" cy="6158"/>
          </a:xfrm>
          <a:prstGeom prst="straightConnector1">
            <a:avLst/>
          </a:prstGeom>
          <a:noFill/>
          <a:ln w="25400" cap="sq">
            <a:solidFill>
              <a:srgbClr val="92D050"/>
            </a:solidFill>
            <a:prstDash val="dashDot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363167" y="1268760"/>
            <a:ext cx="2254906" cy="33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520" tIns="41760" rIns="83520" bIns="41760">
            <a:spAutoFit/>
          </a:bodyPr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92D050"/>
                </a:solidFill>
                <a:latin typeface="Arial" pitchFamily="34" charset="0"/>
              </a:rPr>
              <a:t>IoT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363167" y="5834747"/>
            <a:ext cx="2269684" cy="33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520" tIns="41760" rIns="83520" bIns="41760">
            <a:spAutoFit/>
          </a:bodyPr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92D050"/>
                </a:solidFill>
                <a:latin typeface="Arial" pitchFamily="34" charset="0"/>
              </a:rPr>
              <a:t>Automated Driving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622723" y="3948138"/>
            <a:ext cx="2413773" cy="33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3520" tIns="41760" rIns="83520" bIns="41760">
            <a:spAutoFit/>
          </a:bodyPr>
          <a:lstStyle/>
          <a:p>
            <a:pPr algn="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SimSun" pitchFamily="2" charset="-122"/>
              </a:rPr>
              <a:t>Business</a:t>
            </a:r>
            <a:endParaRPr lang="en-US" sz="1600" dirty="0">
              <a:solidFill>
                <a:srgbClr val="92D050"/>
              </a:solidFill>
              <a:latin typeface="Arial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18573" y="4002557"/>
            <a:ext cx="1124980" cy="33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3520" tIns="41760" rIns="83520" bIns="4176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92D050"/>
                </a:solidFill>
                <a:latin typeface="Arial" pitchFamily="34" charset="0"/>
                <a:ea typeface="SimSun" pitchFamily="2" charset="-122"/>
              </a:rPr>
              <a:t>Research</a:t>
            </a:r>
            <a:endParaRPr lang="en-US" sz="1600" dirty="0">
              <a:solidFill>
                <a:srgbClr val="92D050"/>
              </a:solidFill>
              <a:latin typeface="Arial" pitchFamily="34" charset="0"/>
            </a:endParaRPr>
          </a:p>
        </p:txBody>
      </p:sp>
      <p:pic>
        <p:nvPicPr>
          <p:cNvPr id="27" name="Picture 8" descr="https://upload.wikimedia.org/wikipedia/en/0/09/CEA_logotype20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342" y="3198064"/>
            <a:ext cx="513522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inab.certh.gr/wp-content/uploads/2015/01/certh_logo_8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758" y="4238725"/>
            <a:ext cx="1117092" cy="3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ttp://www.pneubest.ch/images/logo_cont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775" y="3659952"/>
            <a:ext cx="1089165" cy="17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://www.eitcpshii.eu/img/crf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140" y="5112466"/>
            <a:ext cx="988287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www.dlr.de/dlr/en/portaldata/1/img/general/footer-text-logo-e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942" y="4210151"/>
            <a:ext cx="1568354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http://www.probe-it.eu/wp-content/uploads/2011/12/Logo-eGM-quadri-fond-transparent-280x28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437" y="2073545"/>
            <a:ext cx="837819" cy="8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https://fidoalliance.org/assets/images/members/etri_signatur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37" y="2823376"/>
            <a:ext cx="918497" cy="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http://www.gemalto.com/_catalogs/masterpage/Gemalto/assets/logo-gemalto-340x120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020" y="2311988"/>
            <a:ext cx="1186909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2" descr="http://www.stichtingbeeld.nl/wp-content/uploads/Logo-gemeente-Helmond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331" y="3274414"/>
            <a:ext cx="1117092" cy="2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4" descr="https://upload.wikimedia.org/wikipedia/commons/thumb/0/00/Huawei.svg/2000px-Huawei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321" y="2950786"/>
            <a:ext cx="417657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3" descr="http://static1.squarespace.com/static/540609f7e4b0fd1f5b942629/547e14a9e4b06b8e3a02a033/55252cf8e4b060fb2f4065a3/1430151956797/ibm-transparent-logo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705" y="2099074"/>
            <a:ext cx="842029" cy="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5" descr="http://www.applusidiada.com/images/1340257539906-imag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383" y="4570917"/>
            <a:ext cx="834010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7" descr="http://www.dexa.org/previous/dexa2008/style/images/ismb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09" y="2969242"/>
            <a:ext cx="742423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9" descr="https://upload.wikimedia.org/wikipedia/commons/thumb/9/96/NEC_logo.svg/2000px-NEC_logo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025" y="2911364"/>
            <a:ext cx="1013695" cy="2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1" descr="http://popsop.com/wp-content/uploads/nevs_saab_logo_two_0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403" y="4802825"/>
            <a:ext cx="487458" cy="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3" descr="https://upload.wikimedia.org/wikipedia/commons/thumb/a/a7/NXP-Logo.svg/2000px-NXP-Logo.svg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842029" cy="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5" descr="http://www.sensinov.com/images/main_logo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4194" y="1883920"/>
            <a:ext cx="1312125" cy="3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7" descr="https://securitylab.disi.unitn.it/lib/exe/fetch.php?cache=&amp;media=research_activities:experiments:2015-bologna-sid-tutorial:logo:sintef-logo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788" y="2348880"/>
            <a:ext cx="1117092" cy="23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https://upload.wikimedia.org/wikipedia/en/b/b1/STMicroelectronics_logo_with_taglin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104" y="2913125"/>
            <a:ext cx="570721" cy="4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3" descr="http://www.openlaballiance.com/static/img/tass-inter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137" y="5246923"/>
            <a:ext cx="1117092" cy="2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5" descr="https://www.perssupport.nl/uploads/press-news-item/original/511e8550-577c-11df-9250-8b429ece2166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968" y="3032804"/>
            <a:ext cx="907046" cy="2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7" descr="http://logodatabases.com/wp-content/uploads/2012/07/thales-logo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327" y="2851304"/>
            <a:ext cx="1072677" cy="2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1" descr="http://www.agro-chemie.nl/assets/sites/3/TNO-logo-groot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407" y="3735686"/>
            <a:ext cx="1149298" cy="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3" descr="http://searchengineland.com/figz/wp-content/seloads/2015/05/logo-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585" y="3191903"/>
            <a:ext cx="1117092" cy="2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5" descr="http://www.swimgames.nl/wp-content/uploads/Logo-TUe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700" y="3911341"/>
            <a:ext cx="1117092" cy="2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9" descr="https://upload.wikimedia.org/wikipedia/en/thumb/b/b8/Leeds_University_logo.svg/800px-Leeds_University_logo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80" y="3532942"/>
            <a:ext cx="1117092" cy="3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1" descr="https://upload.wikimedia.org/wikipedia/en/thumb/6/68/Valeo.svg/1280px-Valeo.svg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83243"/>
            <a:ext cx="837819" cy="36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3" descr="http://pole-moveo.org/wp-content/uploads/logo/logo-vedecom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99" y="4636531"/>
            <a:ext cx="1117092" cy="5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5" descr="http://www.phebus.tm.fr/sites/all/themes/mine/phebus/images/vgp-logo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129" y="4062196"/>
            <a:ext cx="1117092" cy="57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7" descr="http://forge.fiware.org/plugins/mediawiki/wiki/fiware/images/thumb/f/f1/VTT-Logo.png/800px-VTT-Logo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242" y="3320595"/>
            <a:ext cx="837819" cy="2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http://www.cetecom.com/fileadmin/templates/website-2015-v1/gfx/LogoCetecom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619" y="3936258"/>
            <a:ext cx="837819" cy="2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m.flament\AppData\Local\Microsoft\Windows\Temporary Internet Files\Content.Outlook\E7R0HOCT\secondario_rgb_pn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221" y="2311988"/>
            <a:ext cx="791106" cy="2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217" y="3777552"/>
            <a:ext cx="410731" cy="279273"/>
          </a:xfrm>
          <a:prstGeom prst="rect">
            <a:avLst/>
          </a:prstGeom>
        </p:spPr>
      </p:pic>
      <p:pic>
        <p:nvPicPr>
          <p:cNvPr id="60" name="Picture 6" descr="http://www.advancedmobilityproject.org/wp-content/uploads/2014/10/akka_logo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692" y="4167836"/>
            <a:ext cx="556807" cy="3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artrac.org/image.php/LogoCTAG.png-2012-02-01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3869" y="4701410"/>
            <a:ext cx="578376" cy="39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ttp://www.psa-peugeot-citroen.com/logo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62543"/>
            <a:ext cx="1650659" cy="3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9" descr="https://api.built.io/v1/classes/Listing/objects/bltf1def16c54349881/uploads/56d3ee19f16013db7c596db1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361" y="2660259"/>
            <a:ext cx="977455" cy="1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G:\Innovation&amp;Deployment\1. Activities_Current Phase\Compass4D\Dissemination\Materials (logo &amp; pictures)\New Partners &amp; Logos\Logo Concello de Vigo color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79" y="3557757"/>
            <a:ext cx="606347" cy="2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846" y="4247377"/>
            <a:ext cx="1215582" cy="56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 smtClean="0"/>
              <a:t>Pilota ITALIANO, componenti</a:t>
            </a:r>
          </a:p>
          <a:p>
            <a:pPr marL="800100" lvl="1" indent="-342900">
              <a:buFontTx/>
              <a:buChar char="-"/>
            </a:pPr>
            <a:r>
              <a:rPr lang="it-IT" b="1" dirty="0" smtClean="0"/>
              <a:t>CNIT</a:t>
            </a:r>
            <a:r>
              <a:rPr lang="it-IT" dirty="0"/>
              <a:t>, Consorzio Nazionale Interuniversitario per le </a:t>
            </a:r>
            <a:r>
              <a:rPr lang="it-IT" dirty="0" smtClean="0"/>
              <a:t>Telecomunicazioni, che </a:t>
            </a:r>
            <a:r>
              <a:rPr lang="it-IT" dirty="0"/>
              <a:t>ricopre il ruolo di test site leader, </a:t>
            </a:r>
            <a:endParaRPr lang="it-IT" dirty="0" smtClean="0"/>
          </a:p>
          <a:p>
            <a:pPr marL="800100" lvl="1" indent="-342900">
              <a:buFontTx/>
              <a:buChar char="-"/>
            </a:pPr>
            <a:r>
              <a:rPr lang="it-IT" b="1" dirty="0" smtClean="0"/>
              <a:t>AVR</a:t>
            </a:r>
            <a:r>
              <a:rPr lang="it-IT" dirty="0"/>
              <a:t>, </a:t>
            </a:r>
            <a:r>
              <a:rPr lang="it-IT" dirty="0" smtClean="0"/>
              <a:t>global service per la SGC </a:t>
            </a:r>
            <a:r>
              <a:rPr lang="it-IT" dirty="0" err="1" smtClean="0"/>
              <a:t>FiPiLi</a:t>
            </a:r>
            <a:r>
              <a:rPr lang="it-IT" dirty="0" smtClean="0"/>
              <a:t>, l’infrastruttura dove verranno eseguiti i test;</a:t>
            </a:r>
          </a:p>
          <a:p>
            <a:pPr marL="800100" lvl="1" indent="-342900">
              <a:buFontTx/>
              <a:buChar char="-"/>
            </a:pPr>
            <a:r>
              <a:rPr lang="it-IT" b="1" dirty="0" smtClean="0"/>
              <a:t>TIM</a:t>
            </a:r>
            <a:r>
              <a:rPr lang="it-IT" dirty="0"/>
              <a:t>, che offre l’infrastruttura di telecomunicazione e la piattaforma digitale per l’aggregazione, la pubblicazione e la storicizzazione dei </a:t>
            </a:r>
            <a:r>
              <a:rPr lang="it-IT" dirty="0" smtClean="0"/>
              <a:t>dati;</a:t>
            </a:r>
          </a:p>
          <a:p>
            <a:pPr marL="800100" lvl="1" indent="-342900">
              <a:buFontTx/>
              <a:buChar char="-"/>
            </a:pPr>
            <a:r>
              <a:rPr lang="it-IT" dirty="0"/>
              <a:t>Centro di Ricerche FIAT (</a:t>
            </a:r>
            <a:r>
              <a:rPr lang="it-IT" b="1" dirty="0"/>
              <a:t>CRF</a:t>
            </a:r>
            <a:r>
              <a:rPr lang="it-IT" dirty="0"/>
              <a:t>) che fornirà i veicoli </a:t>
            </a:r>
            <a:r>
              <a:rPr lang="it-IT" dirty="0" smtClean="0"/>
              <a:t>autonomi;</a:t>
            </a:r>
          </a:p>
          <a:p>
            <a:pPr marL="800100" lvl="1" indent="-342900">
              <a:buFontTx/>
              <a:buChar char="-"/>
            </a:pPr>
            <a:r>
              <a:rPr lang="it-IT" dirty="0" smtClean="0"/>
              <a:t>Istituto </a:t>
            </a:r>
            <a:r>
              <a:rPr lang="it-IT" dirty="0"/>
              <a:t>Mario </a:t>
            </a:r>
            <a:r>
              <a:rPr lang="it-IT" dirty="0" err="1"/>
              <a:t>Boella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b="1" dirty="0" smtClean="0"/>
              <a:t>ISMB</a:t>
            </a:r>
            <a:r>
              <a:rPr lang="it-IT" dirty="0" smtClean="0"/>
              <a:t>) di </a:t>
            </a:r>
            <a:r>
              <a:rPr lang="it-IT" dirty="0"/>
              <a:t>Torino, </a:t>
            </a:r>
            <a:r>
              <a:rPr lang="it-IT" dirty="0" smtClean="0"/>
              <a:t>sistemi </a:t>
            </a:r>
            <a:r>
              <a:rPr lang="it-IT" dirty="0" err="1" smtClean="0"/>
              <a:t>IoT</a:t>
            </a:r>
            <a:r>
              <a:rPr lang="it-IT" dirty="0" smtClean="0"/>
              <a:t> veicolari;</a:t>
            </a:r>
          </a:p>
          <a:p>
            <a:pPr marL="800100" lvl="1" indent="-342900">
              <a:buFontTx/>
              <a:buChar char="-"/>
            </a:pPr>
            <a:r>
              <a:rPr lang="it-IT" b="1" dirty="0" smtClean="0"/>
              <a:t>THALES</a:t>
            </a:r>
            <a:r>
              <a:rPr lang="it-IT" dirty="0" smtClean="0"/>
              <a:t> </a:t>
            </a:r>
            <a:r>
              <a:rPr lang="it-IT" dirty="0"/>
              <a:t>che si occuperà di aspetti legati alla sicurezza delle piattaforme digitali e dei dati. </a:t>
            </a:r>
            <a:endParaRPr lang="it-IT" dirty="0" smtClean="0"/>
          </a:p>
          <a:p>
            <a:pPr lvl="1"/>
            <a:r>
              <a:rPr lang="it-IT" dirty="0" smtClean="0"/>
              <a:t>Oltre </a:t>
            </a:r>
            <a:r>
              <a:rPr lang="it-IT" dirty="0"/>
              <a:t>ai veicoli forniti dal CRF altre case automobilistiche partecipanti in AUTOPILOT (p.es. il gruppo Peugeot Citroen) si sono mostrate interessate a sperimentare sull’infrastruttura di test italiana.</a:t>
            </a:r>
          </a:p>
          <a:p>
            <a:pPr lvl="1"/>
            <a:endParaRPr lang="it-IT" dirty="0" smtClean="0"/>
          </a:p>
          <a:p>
            <a:pPr lvl="1"/>
            <a:endParaRPr lang="en-GB" dirty="0"/>
          </a:p>
          <a:p>
            <a:pPr lvl="1"/>
            <a:endParaRPr lang="it-IT" dirty="0" smtClean="0"/>
          </a:p>
        </p:txBody>
      </p:sp>
      <p:pic>
        <p:nvPicPr>
          <p:cNvPr id="16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725144"/>
            <a:ext cx="4536504" cy="16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000" dirty="0" smtClean="0"/>
              <a:t>Nel corso del 2017/2018 verranno implementati sulla </a:t>
            </a:r>
            <a:r>
              <a:rPr lang="it-IT" sz="2000" dirty="0" err="1" smtClean="0"/>
              <a:t>FiPiLi</a:t>
            </a:r>
            <a:r>
              <a:rPr lang="it-IT" sz="2000" dirty="0" smtClean="0"/>
              <a:t> sistemi </a:t>
            </a:r>
            <a:r>
              <a:rPr lang="it-IT" sz="2000" dirty="0" err="1" smtClean="0"/>
              <a:t>IoT</a:t>
            </a:r>
            <a:r>
              <a:rPr lang="it-IT" sz="2000" dirty="0" smtClean="0"/>
              <a:t> (sensori, telecamere, sonde, …) destinati ai veicoli a guida autonoma:</a:t>
            </a:r>
          </a:p>
          <a:p>
            <a:pPr lvl="1"/>
            <a:endParaRPr lang="it-IT" sz="2000" dirty="0" smtClean="0"/>
          </a:p>
          <a:p>
            <a:pPr lvl="1"/>
            <a:endParaRPr lang="it-IT" sz="2000" dirty="0" smtClean="0"/>
          </a:p>
        </p:txBody>
      </p:sp>
      <p:pic>
        <p:nvPicPr>
          <p:cNvPr id="9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95" y="2132856"/>
            <a:ext cx="7984861" cy="39604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476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7915" y="1988840"/>
            <a:ext cx="1548171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950840"/>
          </a:xfrm>
        </p:spPr>
        <p:txBody>
          <a:bodyPr anchor="t" anchorCtr="0">
            <a:normAutofit fontScale="55000" lnSpcReduction="20000"/>
          </a:bodyPr>
          <a:lstStyle/>
          <a:p>
            <a:r>
              <a:rPr lang="en-GB" sz="6200" b="1" dirty="0" smtClean="0"/>
              <a:t>Ing. Lorenzo Maraia</a:t>
            </a:r>
          </a:p>
          <a:p>
            <a:r>
              <a:rPr lang="en-GB" sz="6200" b="1" dirty="0" smtClean="0"/>
              <a:t>AVR </a:t>
            </a:r>
            <a:r>
              <a:rPr lang="en-GB" sz="6200" b="1" dirty="0" err="1" smtClean="0"/>
              <a:t>SpA</a:t>
            </a:r>
            <a:endParaRPr lang="en-GB" sz="6200" b="1" dirty="0" smtClean="0"/>
          </a:p>
          <a:p>
            <a:endParaRPr lang="en-GB" b="1" dirty="0" smtClean="0"/>
          </a:p>
          <a:p>
            <a:r>
              <a:rPr lang="en-GB" b="1" dirty="0" err="1" smtClean="0"/>
              <a:t>Responsabile</a:t>
            </a:r>
            <a:r>
              <a:rPr lang="en-GB" b="1" dirty="0" smtClean="0"/>
              <a:t> </a:t>
            </a:r>
            <a:r>
              <a:rPr lang="en-GB" b="1" dirty="0" err="1" smtClean="0"/>
              <a:t>Sistemi</a:t>
            </a:r>
            <a:r>
              <a:rPr lang="en-GB" b="1" dirty="0" smtClean="0"/>
              <a:t> </a:t>
            </a:r>
            <a:r>
              <a:rPr lang="en-GB" b="1" dirty="0" err="1" smtClean="0"/>
              <a:t>Tecnologici</a:t>
            </a:r>
            <a:r>
              <a:rPr lang="en-GB" b="1" dirty="0" smtClean="0"/>
              <a:t> </a:t>
            </a:r>
            <a:r>
              <a:rPr lang="en-GB" b="1" dirty="0" err="1" smtClean="0"/>
              <a:t>Avanzati</a:t>
            </a:r>
            <a:endParaRPr lang="en-GB" b="1" dirty="0" smtClean="0"/>
          </a:p>
          <a:p>
            <a:r>
              <a:rPr lang="en-GB" sz="2400" dirty="0"/>
              <a:t/>
            </a:r>
            <a:br>
              <a:rPr lang="en-GB" sz="2400" dirty="0"/>
            </a:br>
            <a:r>
              <a:rPr lang="en-GB" dirty="0" smtClean="0"/>
              <a:t>AVR </a:t>
            </a:r>
            <a:r>
              <a:rPr lang="en-GB" dirty="0" err="1" smtClean="0"/>
              <a:t>SpA</a:t>
            </a:r>
            <a:r>
              <a:rPr lang="en-GB" b="1" i="1" dirty="0"/>
              <a:t/>
            </a:r>
            <a:br>
              <a:rPr lang="en-GB" b="1" i="1" dirty="0"/>
            </a:br>
            <a:r>
              <a:rPr lang="en-GB" dirty="0" smtClean="0"/>
              <a:t>Via </a:t>
            </a:r>
            <a:r>
              <a:rPr lang="en-GB" dirty="0" err="1" smtClean="0"/>
              <a:t>Partigiani</a:t>
            </a:r>
            <a:r>
              <a:rPr lang="en-GB" dirty="0" smtClean="0"/>
              <a:t> </a:t>
            </a:r>
            <a:r>
              <a:rPr lang="en-GB" dirty="0" err="1" smtClean="0"/>
              <a:t>d’Italia</a:t>
            </a:r>
            <a:r>
              <a:rPr lang="en-GB" dirty="0" smtClean="0"/>
              <a:t> 38</a:t>
            </a:r>
          </a:p>
          <a:p>
            <a:r>
              <a:rPr lang="en-GB" dirty="0" smtClean="0"/>
              <a:t>50053 – Empoli (FI)</a:t>
            </a:r>
            <a:r>
              <a:rPr lang="en-GB" dirty="0"/>
              <a:t/>
            </a:r>
            <a:br>
              <a:rPr lang="en-GB" dirty="0"/>
            </a:br>
            <a:r>
              <a:rPr lang="it-IT" u="sng" dirty="0" smtClean="0">
                <a:hlinkClick r:id="rId6"/>
              </a:rPr>
              <a:t>lorenzo.maraia@avrgroup.it</a:t>
            </a:r>
            <a:endParaRPr lang="it-IT" u="sng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6" name="Picture 2" descr="http://ecbf.eu/imagenes/ETSI%20Blanc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799" y="6336885"/>
            <a:ext cx="1132481" cy="4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pic>
        <p:nvPicPr>
          <p:cNvPr id="8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45009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54989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bf.eu/imagenes/ETSI%20Bla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336885"/>
            <a:ext cx="1132481" cy="4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54989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19572" y="1495812"/>
            <a:ext cx="7704856" cy="40934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AVR opera in due distinti mercati</a:t>
            </a:r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Nel </a:t>
            </a:r>
            <a:r>
              <a:rPr lang="it-IT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SETTORE STRADALE </a:t>
            </a:r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realizza </a:t>
            </a: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ed esegue opere e servizi per la gestione, la manutenzione e la costruzione di strade ed autostrade</a:t>
            </a:r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Attiva da alcuni anni nel settore ITS, dispone di una Sala Radio presso la Sede di Empoli, che eroga servizi ad alto valore tecnologico verso gli utenti delle infrastrutture gestite</a:t>
            </a:r>
          </a:p>
          <a:p>
            <a:pPr algn="ctr"/>
            <a:endParaRPr lang="it-IT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Nel </a:t>
            </a:r>
            <a:r>
              <a:rPr lang="it-IT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SETTORE AMBIENTALE </a:t>
            </a:r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svolge </a:t>
            </a: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servizi di igiene urbana, interventi di bonifica e pronto intervento ambientale, servizi per la manutenzione delle aree a verde e lavori di verde, arredo urbano e ingegneria naturalistica. AVR dispone inoltre di due impianti di selezione, trattamento e stoccaggio dei rifiuti</a:t>
            </a:r>
            <a:r>
              <a:rPr lang="it-IT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</a:t>
            </a:r>
            <a:endParaRPr lang="it-IT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3528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AVR</a:t>
            </a:r>
            <a:r>
              <a:rPr lang="it-IT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S.p.A.</a:t>
            </a:r>
          </a:p>
          <a:p>
            <a:pPr algn="ctr"/>
            <a:r>
              <a:rPr lang="it-IT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Opere e servizi per le strade e per l’ambiente</a:t>
            </a:r>
            <a:endParaRPr lang="it-IT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pic>
        <p:nvPicPr>
          <p:cNvPr id="8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45009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54989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bf.eu/imagenes/ETSI%20Bla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336885"/>
            <a:ext cx="1132481" cy="4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54989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tangolo 42"/>
          <p:cNvSpPr/>
          <p:nvPr/>
        </p:nvSpPr>
        <p:spPr>
          <a:xfrm>
            <a:off x="323528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ETSI PLUGTEST ITS CMS5</a:t>
            </a:r>
            <a:endParaRPr lang="it-IT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it-IT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7-18 Novembre 2016</a:t>
            </a:r>
            <a:endParaRPr lang="it-IT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8536" y="1337476"/>
            <a:ext cx="8901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Evento</a:t>
            </a:r>
            <a:r>
              <a:rPr lang="en-US" dirty="0" smtClean="0"/>
              <a:t> </a:t>
            </a:r>
            <a:r>
              <a:rPr lang="en-US" dirty="0" err="1" smtClean="0"/>
              <a:t>organizzato</a:t>
            </a:r>
            <a:r>
              <a:rPr lang="en-US" dirty="0" smtClean="0"/>
              <a:t> da </a:t>
            </a:r>
            <a:r>
              <a:rPr lang="en-US" b="1" dirty="0" smtClean="0"/>
              <a:t>ETSI</a:t>
            </a:r>
            <a:r>
              <a:rPr lang="en-US" dirty="0" smtClean="0"/>
              <a:t> (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Telecommunications</a:t>
            </a:r>
            <a:r>
              <a:rPr lang="it-IT" dirty="0"/>
              <a:t> </a:t>
            </a:r>
            <a:r>
              <a:rPr lang="it-IT" dirty="0" err="1"/>
              <a:t>Standards</a:t>
            </a:r>
            <a:r>
              <a:rPr lang="it-IT" dirty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 – organizzazione no-profit riconosciuta dalla Comunità Europea)</a:t>
            </a:r>
            <a:r>
              <a:rPr lang="en-US" dirty="0" smtClean="0"/>
              <a:t> in </a:t>
            </a:r>
            <a:r>
              <a:rPr lang="en-US" dirty="0" err="1" smtClean="0"/>
              <a:t>collaborazione</a:t>
            </a:r>
            <a:r>
              <a:rPr lang="en-US" dirty="0" smtClean="0"/>
              <a:t> con partner </a:t>
            </a:r>
            <a:r>
              <a:rPr lang="en-US" dirty="0" err="1" smtClean="0"/>
              <a:t>industriali</a:t>
            </a:r>
            <a:r>
              <a:rPr lang="en-US" dirty="0" smtClean="0"/>
              <a:t> e </a:t>
            </a:r>
            <a:r>
              <a:rPr lang="en-US" dirty="0" err="1" smtClean="0"/>
              <a:t>istituzionali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Lo </a:t>
            </a:r>
            <a:r>
              <a:rPr lang="en-US" dirty="0" err="1" smtClean="0"/>
              <a:t>scopo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quello</a:t>
            </a:r>
            <a:r>
              <a:rPr lang="en-US" dirty="0" smtClean="0"/>
              <a:t> di </a:t>
            </a:r>
            <a:r>
              <a:rPr lang="en-US" dirty="0" err="1" smtClean="0"/>
              <a:t>testare</a:t>
            </a:r>
            <a:r>
              <a:rPr lang="en-US" dirty="0" smtClean="0"/>
              <a:t>, per la </a:t>
            </a:r>
            <a:r>
              <a:rPr lang="en-US" b="1" dirty="0" smtClean="0"/>
              <a:t>prima </a:t>
            </a:r>
            <a:r>
              <a:rPr lang="en-US" b="1" dirty="0" err="1" smtClean="0"/>
              <a:t>volta</a:t>
            </a:r>
            <a:r>
              <a:rPr lang="en-US" b="1" dirty="0" smtClean="0"/>
              <a:t> in Europa </a:t>
            </a:r>
            <a:r>
              <a:rPr lang="en-US" dirty="0" smtClean="0"/>
              <a:t>“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b="1" dirty="0" err="1" smtClean="0"/>
              <a:t>mondo</a:t>
            </a:r>
            <a:r>
              <a:rPr lang="en-US" b="1" dirty="0" smtClean="0"/>
              <a:t> </a:t>
            </a:r>
            <a:r>
              <a:rPr lang="en-US" b="1" dirty="0" err="1" smtClean="0"/>
              <a:t>reale</a:t>
            </a:r>
            <a:r>
              <a:rPr lang="en-US" dirty="0" smtClean="0"/>
              <a:t>”, le </a:t>
            </a:r>
            <a:r>
              <a:rPr lang="en-US" dirty="0" err="1" smtClean="0"/>
              <a:t>funzionalità</a:t>
            </a:r>
            <a:r>
              <a:rPr lang="en-US" dirty="0" smtClean="0"/>
              <a:t> del </a:t>
            </a:r>
            <a:r>
              <a:rPr lang="en-US" dirty="0" err="1" smtClean="0"/>
              <a:t>nuovo</a:t>
            </a:r>
            <a:r>
              <a:rPr lang="en-US" dirty="0" smtClean="0"/>
              <a:t> standard ITS G5, </a:t>
            </a:r>
            <a:r>
              <a:rPr lang="en-US" dirty="0" err="1" smtClean="0"/>
              <a:t>dedicato</a:t>
            </a:r>
            <a:r>
              <a:rPr lang="en-US" dirty="0" smtClean="0"/>
              <a:t> al Cooperative-ITS – </a:t>
            </a:r>
            <a:r>
              <a:rPr lang="en-US" b="1" dirty="0" smtClean="0"/>
              <a:t>V2X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evento</a:t>
            </a:r>
            <a:r>
              <a:rPr lang="en-US" dirty="0" smtClean="0"/>
              <a:t> molto </a:t>
            </a:r>
            <a:r>
              <a:rPr lang="en-US" dirty="0" err="1" smtClean="0"/>
              <a:t>importante</a:t>
            </a:r>
            <a:r>
              <a:rPr lang="en-US" dirty="0" smtClean="0"/>
              <a:t> 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sviluppatori</a:t>
            </a:r>
            <a:r>
              <a:rPr lang="en-US" dirty="0" smtClean="0"/>
              <a:t> di ETSI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mondo</a:t>
            </a:r>
            <a:r>
              <a:rPr lang="en-US" dirty="0" smtClean="0"/>
              <a:t> </a:t>
            </a:r>
            <a:r>
              <a:rPr lang="en-US" dirty="0" err="1" smtClean="0"/>
              <a:t>industriale</a:t>
            </a:r>
            <a:r>
              <a:rPr lang="en-US" dirty="0" smtClean="0"/>
              <a:t>, un banco di </a:t>
            </a:r>
            <a:r>
              <a:rPr lang="en-US" dirty="0" err="1" smtClean="0"/>
              <a:t>prova</a:t>
            </a:r>
            <a:r>
              <a:rPr lang="en-US" dirty="0" smtClean="0"/>
              <a:t> dove </a:t>
            </a:r>
            <a:r>
              <a:rPr lang="en-US" dirty="0" err="1" smtClean="0"/>
              <a:t>testare</a:t>
            </a:r>
            <a:r>
              <a:rPr lang="en-US" dirty="0" smtClean="0"/>
              <a:t>, </a:t>
            </a:r>
            <a:r>
              <a:rPr lang="en-US" dirty="0" err="1" smtClean="0"/>
              <a:t>validare</a:t>
            </a:r>
            <a:r>
              <a:rPr lang="en-US" dirty="0" smtClean="0"/>
              <a:t> e </a:t>
            </a:r>
            <a:r>
              <a:rPr lang="en-US" dirty="0" err="1" smtClean="0"/>
              <a:t>migliorare</a:t>
            </a:r>
            <a:r>
              <a:rPr lang="en-US" dirty="0" smtClean="0"/>
              <a:t> la </a:t>
            </a:r>
            <a:r>
              <a:rPr lang="en-US" dirty="0" err="1" smtClean="0"/>
              <a:t>qualità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protocolli</a:t>
            </a:r>
            <a:r>
              <a:rPr lang="en-US" dirty="0" smtClean="0"/>
              <a:t> standard</a:t>
            </a:r>
            <a:endParaRPr lang="en-US" altLang="en-US" dirty="0"/>
          </a:p>
        </p:txBody>
      </p:sp>
      <p:grpSp>
        <p:nvGrpSpPr>
          <p:cNvPr id="6" name="Gruppo 5"/>
          <p:cNvGrpSpPr/>
          <p:nvPr/>
        </p:nvGrpSpPr>
        <p:grpSpPr>
          <a:xfrm>
            <a:off x="425870" y="3426699"/>
            <a:ext cx="8292261" cy="2709610"/>
            <a:chOff x="407106" y="3455694"/>
            <a:chExt cx="8292261" cy="2709610"/>
          </a:xfrm>
        </p:grpSpPr>
        <p:grpSp>
          <p:nvGrpSpPr>
            <p:cNvPr id="46" name="Group 3"/>
            <p:cNvGrpSpPr/>
            <p:nvPr/>
          </p:nvGrpSpPr>
          <p:grpSpPr>
            <a:xfrm>
              <a:off x="407106" y="3455694"/>
              <a:ext cx="8292261" cy="2709610"/>
              <a:chOff x="2097138" y="4195191"/>
              <a:chExt cx="6956532" cy="2147639"/>
            </a:xfrm>
          </p:grpSpPr>
          <p:pic>
            <p:nvPicPr>
              <p:cNvPr id="47" name="Content Placeholder 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730" y="4195191"/>
                <a:ext cx="5074292" cy="200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http://www.itri.org.tw/chi/images/tw/itri_fb_logo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1876" y="5799660"/>
                <a:ext cx="434136" cy="433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 descr="http://www.e-conversion.it/wp-content/uploads/2015/01/finanziamenti-toscan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539" y="5889081"/>
                <a:ext cx="860397" cy="361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21"/>
              <p:cNvSpPr/>
              <p:nvPr/>
            </p:nvSpPr>
            <p:spPr>
              <a:xfrm>
                <a:off x="2128621" y="4937396"/>
                <a:ext cx="379007" cy="2598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6697" tIns="28348" rIns="56697" bIns="28348" anchor="ctr"/>
              <a:lstStyle>
                <a:defPPr>
                  <a:defRPr lang="en-GB"/>
                </a:defPPr>
                <a:lvl1pPr algn="l" defTabSz="44132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735013" indent="-277813" algn="l" defTabSz="44132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35063" indent="-220663" algn="l" defTabSz="44132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92263" indent="-220663" algn="l" defTabSz="44132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49463" indent="-220663" algn="l" defTabSz="44132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514290" fontAlgn="auto">
                  <a:lnSpc>
                    <a:spcPct val="10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1013" kern="0" dirty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51" name="Picture 4" descr="https://assets-b2matchgmbh.netdna-ssl.com/participants/000/156/780/logo/large.jpg?14223799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872" y="5867460"/>
                <a:ext cx="1492425" cy="305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3" descr="http://images.wired.it/wp-content/uploads/2016/01/1452702536_12400981_1016196251755650_433761174935016947_n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96032" y="5928500"/>
                <a:ext cx="1060007" cy="318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https://portal.etsi.org/membership_app/images/log.gi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7138" y="4686218"/>
                <a:ext cx="911485" cy="284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35" descr="LogoERTICO_office"/>
              <p:cNvPicPr/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996"/>
              <a:stretch/>
            </p:blipFill>
            <p:spPr bwMode="auto">
              <a:xfrm>
                <a:off x="2128621" y="4205128"/>
                <a:ext cx="851159" cy="4262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Picture 2" descr="Image result for leghorn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6018" y="5689641"/>
                <a:ext cx="1145946" cy="6531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Image result for datach logo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954" y="4329578"/>
                <a:ext cx="1305804" cy="397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6" descr="Image result for dba lab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6536" y="5225473"/>
                <a:ext cx="427206" cy="5059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9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7298" y="4842988"/>
                <a:ext cx="1746372" cy="314201"/>
              </a:xfrm>
              <a:prstGeom prst="rect">
                <a:avLst/>
              </a:prstGeom>
            </p:spPr>
          </p:pic>
          <p:pic>
            <p:nvPicPr>
              <p:cNvPr id="60" name="Immagine 59" descr="C:\Users\pagano\Desktop\Logo - 08 - AP.jpg"/>
              <p:cNvPicPr/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0453" y="5799660"/>
                <a:ext cx="533958" cy="50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085" y="4577343"/>
              <a:ext cx="919161" cy="669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4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pic>
        <p:nvPicPr>
          <p:cNvPr id="8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45009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54989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54989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tangolo 42"/>
          <p:cNvSpPr/>
          <p:nvPr/>
        </p:nvSpPr>
        <p:spPr>
          <a:xfrm>
            <a:off x="323528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ETSI PLUGTEST ITS CMS5</a:t>
            </a:r>
            <a:endParaRPr lang="it-IT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it-IT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7-18 Novembre 2016</a:t>
            </a:r>
            <a:endParaRPr lang="it-IT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8536" y="1337476"/>
            <a:ext cx="8901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 smtClean="0"/>
              <a:t>Lo scenario </a:t>
            </a:r>
            <a:r>
              <a:rPr lang="it-IT" b="1" dirty="0" smtClean="0"/>
              <a:t>«reale» </a:t>
            </a:r>
            <a:r>
              <a:rPr lang="it-IT" dirty="0" smtClean="0"/>
              <a:t>messo a disposizione per i test ha coinvolto:</a:t>
            </a:r>
          </a:p>
          <a:p>
            <a:pPr marL="285750" indent="-285750">
              <a:buFontTx/>
              <a:buChar char="-"/>
            </a:pPr>
            <a:r>
              <a:rPr lang="it-IT" altLang="en-US" b="1" dirty="0" smtClean="0"/>
              <a:t>2,5 km </a:t>
            </a:r>
            <a:r>
              <a:rPr lang="it-IT" altLang="en-US" dirty="0" smtClean="0"/>
              <a:t>di percorso nel porto di Livorno</a:t>
            </a:r>
            <a:r>
              <a:rPr lang="it-IT" altLang="en-US" dirty="0"/>
              <a:t> </a:t>
            </a:r>
            <a:r>
              <a:rPr lang="it-IT" altLang="en-US" dirty="0" smtClean="0"/>
              <a:t>(simulazione contesto urbano)</a:t>
            </a:r>
          </a:p>
          <a:p>
            <a:pPr marL="285750" indent="-285750">
              <a:buFontTx/>
              <a:buChar char="-"/>
            </a:pPr>
            <a:r>
              <a:rPr lang="it-IT" altLang="en-US" b="1" dirty="0" smtClean="0"/>
              <a:t>10 km </a:t>
            </a:r>
            <a:r>
              <a:rPr lang="it-IT" altLang="en-US" dirty="0" smtClean="0"/>
              <a:t>su SGC FIPILI (</a:t>
            </a:r>
            <a:r>
              <a:rPr lang="it-IT" altLang="en-US" dirty="0"/>
              <a:t>simulazione contesto </a:t>
            </a:r>
            <a:r>
              <a:rPr lang="it-IT" altLang="en-US" dirty="0" smtClean="0"/>
              <a:t>extraurbano)</a:t>
            </a:r>
          </a:p>
          <a:p>
            <a:pPr marL="285750" indent="-285750">
              <a:buFontTx/>
              <a:buChar char="-"/>
            </a:pPr>
            <a:r>
              <a:rPr lang="it-IT" altLang="en-US" b="1" dirty="0"/>
              <a:t>Sala Radio </a:t>
            </a:r>
            <a:r>
              <a:rPr lang="it-IT" altLang="en-US" dirty="0"/>
              <a:t>di</a:t>
            </a:r>
            <a:r>
              <a:rPr lang="it-IT" altLang="en-US" b="1" dirty="0"/>
              <a:t> Empoli </a:t>
            </a:r>
            <a:r>
              <a:rPr lang="it-IT" altLang="en-US" dirty="0"/>
              <a:t>per </a:t>
            </a:r>
            <a:r>
              <a:rPr lang="it-IT" altLang="en-US" dirty="0" smtClean="0"/>
              <a:t>la simulazione degli eventi reali e messaggi sui PMV della FIPILI</a:t>
            </a:r>
          </a:p>
          <a:p>
            <a:pPr marL="285750" indent="-285750">
              <a:buFontTx/>
              <a:buChar char="-"/>
            </a:pPr>
            <a:r>
              <a:rPr lang="it-IT" altLang="en-US" b="1" dirty="0" smtClean="0"/>
              <a:t>11 </a:t>
            </a:r>
            <a:r>
              <a:rPr lang="it-IT" altLang="en-US" dirty="0" smtClean="0"/>
              <a:t>postazioni in Porto disponibili per l’installazione delle Road Side Unit (RSU)</a:t>
            </a:r>
          </a:p>
          <a:p>
            <a:pPr marL="285750" indent="-285750">
              <a:buFontTx/>
              <a:buChar char="-"/>
            </a:pPr>
            <a:r>
              <a:rPr lang="it-IT" altLang="en-US" b="1" dirty="0" smtClean="0"/>
              <a:t>2</a:t>
            </a:r>
            <a:r>
              <a:rPr lang="it-IT" altLang="en-US" dirty="0" smtClean="0"/>
              <a:t> postazioni su FIPILI per istallazione delle RSU </a:t>
            </a:r>
          </a:p>
          <a:p>
            <a:pPr marL="285750" indent="-285750">
              <a:buFontTx/>
              <a:buChar char="-"/>
            </a:pPr>
            <a:r>
              <a:rPr lang="it-IT" altLang="en-US" b="1" dirty="0" err="1" smtClean="0"/>
              <a:t>Datex</a:t>
            </a:r>
            <a:r>
              <a:rPr lang="it-IT" altLang="en-US" b="1" dirty="0"/>
              <a:t>/</a:t>
            </a:r>
            <a:r>
              <a:rPr lang="it-IT" altLang="en-US" b="1" dirty="0" smtClean="0"/>
              <a:t>C-ITS</a:t>
            </a:r>
            <a:r>
              <a:rPr lang="it-IT" altLang="en-US" dirty="0" smtClean="0"/>
              <a:t> </a:t>
            </a:r>
            <a:r>
              <a:rPr lang="it-IT" altLang="en-US" b="1" dirty="0" err="1" smtClean="0"/>
              <a:t>Node</a:t>
            </a:r>
            <a:r>
              <a:rPr lang="it-IT" altLang="en-US" dirty="0" smtClean="0"/>
              <a:t> sviluppato da </a:t>
            </a:r>
            <a:r>
              <a:rPr lang="it-IT" altLang="en-US" b="1" dirty="0" smtClean="0"/>
              <a:t>Autostrade </a:t>
            </a:r>
            <a:r>
              <a:rPr lang="it-IT" altLang="en-US" b="1" dirty="0" err="1" smtClean="0"/>
              <a:t>Tech</a:t>
            </a:r>
            <a:r>
              <a:rPr lang="it-IT" altLang="en-US" b="1" dirty="0"/>
              <a:t> </a:t>
            </a:r>
            <a:r>
              <a:rPr lang="it-IT" altLang="en-US" dirty="0" smtClean="0"/>
              <a:t>per l’interfacciamento fra i due </a:t>
            </a:r>
            <a:r>
              <a:rPr lang="it-IT" altLang="en-US" dirty="0" err="1" smtClean="0"/>
              <a:t>strandard</a:t>
            </a:r>
            <a:endParaRPr lang="it-IT" altLang="en-US" dirty="0" smtClean="0"/>
          </a:p>
          <a:p>
            <a:pPr marL="285750" indent="-285750">
              <a:buFontTx/>
              <a:buChar char="-"/>
            </a:pPr>
            <a:r>
              <a:rPr lang="it-IT" altLang="en-US" b="1" dirty="0" smtClean="0"/>
              <a:t>16 autovetture </a:t>
            </a:r>
            <a:r>
              <a:rPr lang="it-IT" altLang="en-US" dirty="0" smtClean="0"/>
              <a:t>per le installazioni delle On Board Unit (OBU) delle aziende partecipanti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0" y="3667478"/>
            <a:ext cx="2533549" cy="142512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528" y="3667478"/>
            <a:ext cx="2687132" cy="1511512"/>
          </a:xfrm>
          <a:prstGeom prst="rect">
            <a:avLst/>
          </a:prstGeom>
        </p:spPr>
      </p:pic>
      <p:sp>
        <p:nvSpPr>
          <p:cNvPr id="17" name="AutoShape 2" descr="https://lh3.googleusercontent.com/6abMizcZyviOhN6nJLXi7VUa7Nhpn5CUakNYn_FNNS20eimAUis0nACSth3MFWqPIlxll5NJ7cu1iuJyz5Vr5khANODZn_ELdv5XhteHR8wExAnaHC11xDw7WVlrCW-VI_65z3E4NvmZeVyYM7V-CSgaQDWxs802tL56Ta-PHMU2dCtUaqVjNOJFsZ3_65CRyyhEgVKo29BbnrObt4WNdAA763BS1l9mWiJ463a2jBy7xEFSHGbNewXjMyHLjCQiPeyZKi9NJXwJ50oJJEwrsfxaF38irX--CDo3xgqqq9AESATDWgfe8cGZmjy7TfQR4xvUKkVqbZ9K_Jy2hYgjbrQJXbgQaEilvSnH92FDPNgrsyZOdnS2j5zyIIrL6gCWKOyzNa6aRzwKr3c3DlfIgQOenABODYujcfhWTTeryzmecaNHiak6rD8IrZbMU35L3gO2ZV9s-V24yxK46nDVowHhiogIXfZ_novp9Dgbmfg3AoDwE-nopOpDgNTTAftJhU4yDvqiIr3YYa_U75B1QnnmLMqZeZGAeq8yjdfJyjcCcWieo19mT-zZgtE_BPomSXT_vEj_ZUz61TNXxx5N37dMBmQreWUrmVjZ6t8WeyMyNhZI7M53JA=w535-h950-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959" y="3667478"/>
            <a:ext cx="859655" cy="152934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0595" y="3678496"/>
            <a:ext cx="2572374" cy="191074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291" y="4848449"/>
            <a:ext cx="3941949" cy="2002978"/>
          </a:xfrm>
          <a:prstGeom prst="rect">
            <a:avLst/>
          </a:prstGeom>
        </p:spPr>
      </p:pic>
      <p:pic>
        <p:nvPicPr>
          <p:cNvPr id="24" name="Picture 2" descr="http://ecbf.eu/imagenes/ETSI%20Blanc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155" y="5857017"/>
            <a:ext cx="2295718" cy="9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59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pic>
        <p:nvPicPr>
          <p:cNvPr id="8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cbf.eu/imagenes/ETSI%20Bla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6336885"/>
            <a:ext cx="1132481" cy="4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ttangolo 42"/>
          <p:cNvSpPr/>
          <p:nvPr/>
        </p:nvSpPr>
        <p:spPr>
          <a:xfrm>
            <a:off x="323528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ETSI PLUGTEST ITS CMS5</a:t>
            </a:r>
            <a:endParaRPr lang="it-IT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it-IT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7-18 Novembre 2016</a:t>
            </a:r>
            <a:endParaRPr lang="it-IT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8536" y="1337476"/>
            <a:ext cx="8901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dirty="0" smtClean="0"/>
              <a:t>L’importanza dell’evento è stata riconosciuta dalla stampa e dai media</a:t>
            </a:r>
            <a:endParaRPr lang="en-US" alt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1706808"/>
            <a:ext cx="4394646" cy="28083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506" y="1706808"/>
            <a:ext cx="3264954" cy="39665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81" y="4653136"/>
            <a:ext cx="4027643" cy="14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 smtClean="0"/>
              <a:t>Obiettivi</a:t>
            </a:r>
            <a:endParaRPr lang="en-US" sz="2000" dirty="0" smtClean="0"/>
          </a:p>
          <a:p>
            <a:pPr lvl="1"/>
            <a:r>
              <a:rPr lang="it-IT" sz="2000" dirty="0" smtClean="0"/>
              <a:t>Fusione delle tecnologie emergenti del mondo </a:t>
            </a:r>
            <a:r>
              <a:rPr lang="it-IT" sz="2000" dirty="0" err="1" smtClean="0"/>
              <a:t>IoT</a:t>
            </a:r>
            <a:r>
              <a:rPr lang="it-IT" sz="2000" dirty="0" smtClean="0"/>
              <a:t> con l’industria automobilistica, per portare i sistemi di guida autonoma ad un nuovo livello</a:t>
            </a:r>
          </a:p>
          <a:p>
            <a:pPr lvl="1"/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Sviluppo convergente delle infrastrutture e dei veicoli, introducendo </a:t>
            </a:r>
            <a:r>
              <a:rPr lang="it-IT" sz="2000" dirty="0" err="1" smtClean="0"/>
              <a:t>sensoristica</a:t>
            </a:r>
            <a:r>
              <a:rPr lang="it-IT" sz="2000" dirty="0" smtClean="0"/>
              <a:t> </a:t>
            </a:r>
            <a:r>
              <a:rPr lang="it-IT" sz="2000" dirty="0" err="1" smtClean="0"/>
              <a:t>IoT</a:t>
            </a:r>
            <a:r>
              <a:rPr lang="it-IT" sz="2000" dirty="0" smtClean="0"/>
              <a:t> per aumentare il mutuo scambio di informazioni/dati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Implementare gli ultimi standard per le tecnologie di C-ITS - V2X, sia lato autoveicoli e sia sulle infrastrutture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Coinvolgere i vari stakeholder del settore, sia del settore Pubblico di sia di quello Privato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Dimostrare la convergenza delle tecnologie verso un sistema che porterà benefici socio-economici (es. riduzione dell’incidentalità)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Contribuire alla standardizzazione industriale dei sistemi </a:t>
            </a:r>
            <a:r>
              <a:rPr lang="it-IT" sz="2000" dirty="0" err="1" smtClean="0"/>
              <a:t>IoT</a:t>
            </a:r>
            <a:r>
              <a:rPr lang="it-IT" sz="2000" dirty="0" smtClean="0"/>
              <a:t> per le infrastrutture e il mondo </a:t>
            </a:r>
            <a:r>
              <a:rPr lang="it-IT" sz="2000" dirty="0" err="1" smtClean="0"/>
              <a:t>automotive</a:t>
            </a:r>
            <a:endParaRPr lang="it-IT" sz="2000" dirty="0" smtClean="0"/>
          </a:p>
          <a:p>
            <a:pPr lvl="1"/>
            <a:endParaRPr lang="it-IT" sz="2000" dirty="0" smtClean="0"/>
          </a:p>
          <a:p>
            <a:pPr lvl="1"/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33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it-IT" sz="2000" dirty="0" smtClean="0"/>
          </a:p>
          <a:p>
            <a:pPr lvl="1"/>
            <a:endParaRPr lang="en-US" altLang="en-US" sz="2000" dirty="0"/>
          </a:p>
        </p:txBody>
      </p:sp>
      <p:grpSp>
        <p:nvGrpSpPr>
          <p:cNvPr id="8" name="Group 6"/>
          <p:cNvGrpSpPr/>
          <p:nvPr/>
        </p:nvGrpSpPr>
        <p:grpSpPr>
          <a:xfrm>
            <a:off x="1547664" y="1268760"/>
            <a:ext cx="5832647" cy="4943184"/>
            <a:chOff x="810118" y="376406"/>
            <a:chExt cx="7323137" cy="605441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41531" y="376406"/>
              <a:ext cx="4291724" cy="1767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57"/>
            <a:stretch/>
          </p:blipFill>
          <p:spPr bwMode="auto">
            <a:xfrm>
              <a:off x="810118" y="1986455"/>
              <a:ext cx="7323137" cy="4444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ular Callout 1"/>
          <p:cNvSpPr/>
          <p:nvPr/>
        </p:nvSpPr>
        <p:spPr>
          <a:xfrm>
            <a:off x="107504" y="3717032"/>
            <a:ext cx="1296144" cy="864096"/>
          </a:xfrm>
          <a:prstGeom prst="wedgeRectCallout">
            <a:avLst>
              <a:gd name="adj1" fmla="val 231430"/>
              <a:gd name="adj2" fmla="val -664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Use a vehicle IoT platform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6" name="Rectangular Callout 9"/>
          <p:cNvSpPr/>
          <p:nvPr/>
        </p:nvSpPr>
        <p:spPr>
          <a:xfrm>
            <a:off x="7492776" y="2852936"/>
            <a:ext cx="1296144" cy="864096"/>
          </a:xfrm>
          <a:prstGeom prst="wedgeRectCallout">
            <a:avLst>
              <a:gd name="adj1" fmla="val -165848"/>
              <a:gd name="adj2" fmla="val 595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Evaluate network performance needs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Rectangular Callout 10"/>
          <p:cNvSpPr/>
          <p:nvPr/>
        </p:nvSpPr>
        <p:spPr>
          <a:xfrm>
            <a:off x="2195736" y="1278695"/>
            <a:ext cx="1296144" cy="864096"/>
          </a:xfrm>
          <a:prstGeom prst="wedgeRectCallout">
            <a:avLst>
              <a:gd name="adj1" fmla="val 189102"/>
              <a:gd name="adj2" fmla="val 680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Create IoT and cloud based service platforms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Rectangular Callout 11"/>
          <p:cNvSpPr/>
          <p:nvPr/>
        </p:nvSpPr>
        <p:spPr>
          <a:xfrm>
            <a:off x="7380311" y="4397621"/>
            <a:ext cx="1296144" cy="864096"/>
          </a:xfrm>
          <a:prstGeom prst="wedgeRectCallout">
            <a:avLst>
              <a:gd name="adj1" fmla="val -76964"/>
              <a:gd name="adj2" fmla="val 832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Involve many IoT sensors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000" dirty="0" smtClean="0"/>
              <a:t>Verranno sperimentati e implementati protocolli di comunicazione su vari livelli:</a:t>
            </a:r>
          </a:p>
          <a:p>
            <a:pPr lvl="1"/>
            <a:r>
              <a:rPr lang="en-GB" sz="2000" dirty="0" smtClean="0"/>
              <a:t>V2V/V2I</a:t>
            </a:r>
            <a:r>
              <a:rPr lang="en-GB" sz="2000" dirty="0"/>
              <a:t>: ITS-G5 and LTE-V2X </a:t>
            </a:r>
          </a:p>
          <a:p>
            <a:pPr lvl="1"/>
            <a:endParaRPr lang="it-IT" sz="2000" dirty="0" smtClean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840" y="2060848"/>
            <a:ext cx="7096320" cy="4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1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7" cy="7200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Progetto H2020 – AUTOPILOT</a:t>
            </a:r>
            <a:br>
              <a:rPr lang="it-IT" dirty="0" smtClean="0"/>
            </a:br>
            <a:r>
              <a:rPr lang="en-US" sz="2200" dirty="0" err="1"/>
              <a:t>AUTOmated</a:t>
            </a:r>
            <a:r>
              <a:rPr lang="en-US" sz="2200" dirty="0"/>
              <a:t> driving Progressed by the Internet Of Things</a:t>
            </a:r>
            <a:endParaRPr lang="fr-BE" sz="2200" dirty="0"/>
          </a:p>
        </p:txBody>
      </p:sp>
      <p:pic>
        <p:nvPicPr>
          <p:cNvPr id="11" name="Picture 8" descr="http://italianbrass.com/upload/assets/files/924,it,794/1264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278328"/>
            <a:ext cx="456272" cy="5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alutedomani.com/immanager/article/regione_toscana_12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360" y="6288308"/>
            <a:ext cx="429141" cy="54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ortalegiovani.comune.fi.it/pogio/jsp/upl_img_publishingtool/15026IMG_news_comune.f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88308"/>
            <a:ext cx="451612" cy="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579" y="188640"/>
            <a:ext cx="938179" cy="682984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-8536" y="1337476"/>
            <a:ext cx="8901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2000" dirty="0" smtClean="0"/>
              <a:t>Il progetto coinvolge 6 siti Pilota, con caratteristiche similari: 5 in Europa e 1 in Asia.</a:t>
            </a:r>
            <a:endParaRPr lang="en-GB" sz="2000" dirty="0"/>
          </a:p>
          <a:p>
            <a:pPr lvl="1"/>
            <a:endParaRPr lang="it-IT" sz="2000" dirty="0" smtClean="0"/>
          </a:p>
        </p:txBody>
      </p:sp>
      <p:grpSp>
        <p:nvGrpSpPr>
          <p:cNvPr id="29" name="Gruppo 28"/>
          <p:cNvGrpSpPr>
            <a:grpSpLocks noChangeAspect="1"/>
          </p:cNvGrpSpPr>
          <p:nvPr/>
        </p:nvGrpSpPr>
        <p:grpSpPr>
          <a:xfrm>
            <a:off x="1259632" y="1988840"/>
            <a:ext cx="6388970" cy="4160383"/>
            <a:chOff x="-172692" y="-219547"/>
            <a:chExt cx="9239642" cy="6016690"/>
          </a:xfrm>
        </p:grpSpPr>
        <p:pic>
          <p:nvPicPr>
            <p:cNvPr id="30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1988840"/>
              <a:ext cx="3146521" cy="3556000"/>
            </a:xfrm>
            <a:prstGeom prst="rect">
              <a:avLst/>
            </a:prstGeom>
          </p:spPr>
        </p:pic>
        <p:sp>
          <p:nvSpPr>
            <p:cNvPr id="31" name="TextBox 5"/>
            <p:cNvSpPr txBox="1"/>
            <p:nvPr/>
          </p:nvSpPr>
          <p:spPr>
            <a:xfrm>
              <a:off x="3059832" y="2204864"/>
              <a:ext cx="854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3">
                      <a:lumMod val="50000"/>
                    </a:schemeClr>
                  </a:solidFill>
                </a:rPr>
                <a:t>Europe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2" name="TextBox 6"/>
            <p:cNvSpPr txBox="1"/>
            <p:nvPr/>
          </p:nvSpPr>
          <p:spPr>
            <a:xfrm>
              <a:off x="5076056" y="3212976"/>
              <a:ext cx="739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3">
                      <a:lumMod val="50000"/>
                    </a:schemeClr>
                  </a:solidFill>
                </a:rPr>
                <a:t>Korea</a:t>
              </a:r>
              <a:endParaRPr lang="en-GB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3" name="Rectangular Callout 9"/>
            <p:cNvSpPr/>
            <p:nvPr/>
          </p:nvSpPr>
          <p:spPr>
            <a:xfrm>
              <a:off x="1259631" y="289300"/>
              <a:ext cx="3202772" cy="1567776"/>
            </a:xfrm>
            <a:prstGeom prst="wedgeRectCallout">
              <a:avLst>
                <a:gd name="adj1" fmla="val 40821"/>
                <a:gd name="adj2" fmla="val 169053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err="1" smtClean="0">
                  <a:solidFill>
                    <a:schemeClr val="tx1"/>
                  </a:solidFill>
                </a:rPr>
                <a:t>Brainport</a:t>
              </a:r>
              <a:r>
                <a:rPr lang="en-GB" sz="2000" b="1" dirty="0" smtClean="0">
                  <a:solidFill>
                    <a:schemeClr val="tx1"/>
                  </a:solidFill>
                </a:rPr>
                <a:t>, NL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Automated </a:t>
              </a:r>
              <a:r>
                <a:rPr lang="en-GB" dirty="0"/>
                <a:t>Valet Parking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Highway </a:t>
              </a:r>
              <a:r>
                <a:rPr lang="en-GB" dirty="0"/>
                <a:t>pilot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Platooning</a:t>
              </a:r>
              <a:endParaRPr lang="en-GB" dirty="0"/>
            </a:p>
            <a:p>
              <a:endParaRPr lang="en-GB" dirty="0"/>
            </a:p>
          </p:txBody>
        </p:sp>
        <p:sp>
          <p:nvSpPr>
            <p:cNvPr id="34" name="Rectangular Callout 10"/>
            <p:cNvSpPr/>
            <p:nvPr/>
          </p:nvSpPr>
          <p:spPr>
            <a:xfrm>
              <a:off x="4860032" y="296378"/>
              <a:ext cx="3002506" cy="1440160"/>
            </a:xfrm>
            <a:prstGeom prst="wedgeRectCallout">
              <a:avLst>
                <a:gd name="adj1" fmla="val -22549"/>
                <a:gd name="adj2" fmla="val 85881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Tampere, FI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Automated </a:t>
              </a:r>
              <a:r>
                <a:rPr lang="en-GB" dirty="0"/>
                <a:t>Valet Parking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Urban </a:t>
              </a:r>
              <a:r>
                <a:rPr lang="en-GB" dirty="0" smtClean="0"/>
                <a:t>Driving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</p:txBody>
        </p:sp>
        <p:sp>
          <p:nvSpPr>
            <p:cNvPr id="35" name="Rectangular Callout 11"/>
            <p:cNvSpPr/>
            <p:nvPr/>
          </p:nvSpPr>
          <p:spPr>
            <a:xfrm>
              <a:off x="6062337" y="2672690"/>
              <a:ext cx="3002506" cy="1056050"/>
            </a:xfrm>
            <a:prstGeom prst="wedgeRectCallout">
              <a:avLst>
                <a:gd name="adj1" fmla="val -71059"/>
                <a:gd name="adj2" fmla="val 54160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Daejeon, KR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Urban Driving</a:t>
              </a:r>
              <a:endParaRPr lang="en-GB" dirty="0"/>
            </a:p>
            <a:p>
              <a:endParaRPr lang="en-GB" dirty="0"/>
            </a:p>
          </p:txBody>
        </p:sp>
        <p:sp>
          <p:nvSpPr>
            <p:cNvPr id="36" name="Rectangular Callout 8"/>
            <p:cNvSpPr/>
            <p:nvPr/>
          </p:nvSpPr>
          <p:spPr>
            <a:xfrm>
              <a:off x="6062337" y="4664893"/>
              <a:ext cx="3002506" cy="1132250"/>
            </a:xfrm>
            <a:prstGeom prst="wedgeRectCallout">
              <a:avLst>
                <a:gd name="adj1" fmla="val -98432"/>
                <a:gd name="adj2" fmla="val -37457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Livorno, 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Urban Driving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Highway pilot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/>
            </a:p>
            <a:p>
              <a:endParaRPr lang="en-GB" dirty="0"/>
            </a:p>
          </p:txBody>
        </p:sp>
        <p:sp>
          <p:nvSpPr>
            <p:cNvPr id="37" name="Rectangular Callout 12"/>
            <p:cNvSpPr/>
            <p:nvPr/>
          </p:nvSpPr>
          <p:spPr>
            <a:xfrm>
              <a:off x="68241" y="2309962"/>
              <a:ext cx="2847574" cy="1612815"/>
            </a:xfrm>
            <a:prstGeom prst="wedgeRectCallout">
              <a:avLst>
                <a:gd name="adj1" fmla="val 86113"/>
                <a:gd name="adj2" fmla="val 60892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</a:rPr>
                <a:t>Versailles, FR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Automated Valet Parking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Urban Driving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Platooning</a:t>
              </a:r>
            </a:p>
            <a:p>
              <a:endParaRPr lang="en-GB" dirty="0"/>
            </a:p>
          </p:txBody>
        </p:sp>
        <p:sp>
          <p:nvSpPr>
            <p:cNvPr id="38" name="Rectangular Callout 13"/>
            <p:cNvSpPr/>
            <p:nvPr/>
          </p:nvSpPr>
          <p:spPr>
            <a:xfrm>
              <a:off x="68241" y="4476475"/>
              <a:ext cx="2847575" cy="1256782"/>
            </a:xfrm>
            <a:prstGeom prst="wedgeRectCallout">
              <a:avLst>
                <a:gd name="adj1" fmla="val 53046"/>
                <a:gd name="adj2" fmla="val -8451"/>
              </a:avLst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err="1" smtClean="0">
                  <a:solidFill>
                    <a:schemeClr val="tx1"/>
                  </a:solidFill>
                </a:rPr>
                <a:t>Vigo</a:t>
              </a:r>
              <a:r>
                <a:rPr lang="en-GB" sz="2000" b="1" dirty="0" smtClean="0">
                  <a:solidFill>
                    <a:schemeClr val="tx1"/>
                  </a:solidFill>
                </a:rPr>
                <a:t>, SP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Urban Driving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 smtClean="0"/>
                <a:t>Automated Valet Parking</a:t>
              </a:r>
              <a:endParaRPr lang="en-GB" dirty="0"/>
            </a:p>
            <a:p>
              <a:endParaRPr lang="en-GB" dirty="0"/>
            </a:p>
          </p:txBody>
        </p:sp>
        <p:pic>
          <p:nvPicPr>
            <p:cNvPr id="39" name="Picture 8" descr="Flag of South Korea.sv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843" y="2142194"/>
              <a:ext cx="648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0" descr="Flag of the Netherlands.sv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789" y="-184808"/>
              <a:ext cx="648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Flag of Finland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241" y="-219547"/>
              <a:ext cx="648000" cy="39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 descr="Flag of Spain.sv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92" y="3993424"/>
              <a:ext cx="648000" cy="430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6" descr="Flag of Italy.sv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950" y="4176095"/>
              <a:ext cx="648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8" descr="Flag of France.sv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691" y="1857075"/>
              <a:ext cx="648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05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OPILOT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AUTOPILOT template v2</Template>
  <TotalTime>3259</TotalTime>
  <Words>772</Words>
  <Application>Microsoft Office PowerPoint</Application>
  <PresentationFormat>Presentazione su schermo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SimSun</vt:lpstr>
      <vt:lpstr>Arial</vt:lpstr>
      <vt:lpstr>Calibri</vt:lpstr>
      <vt:lpstr>AUTOPILOT template v2</vt:lpstr>
      <vt:lpstr>In viaggio verso il futuro sulla Fi-Pi-Li  ETSI Plugtests ITS CMS 5 e Progetto H2020 - AUTOPILOT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Progetto H2020 – AUTOPILOT AUTOmated driving Progressed by the Internet Of Things</vt:lpstr>
      <vt:lpstr>Progetto H2020 – AUTOPILOT AUTOmated driving Progressed by the Internet Of Things</vt:lpstr>
      <vt:lpstr>Progetto H2020 – AUTOPILOT AUTOmated driving Progressed by the Internet Of Things</vt:lpstr>
      <vt:lpstr>Progetto H2020 – AUTOPILOT AUTOmated driving Progressed by the Internet Of Things</vt:lpstr>
      <vt:lpstr>Progetto H2020 – AUTOPILOT AUTOmated driving Progressed by the Internet Of Things</vt:lpstr>
      <vt:lpstr>Progetto H2020 – AUTOPILOT AUTOmated driving Progressed by the Internet Of Things</vt:lpstr>
      <vt:lpstr>Progetto H2020 – AUTOPILOT AUTOmated driving Progressed by the Internet Of Things</vt:lpstr>
      <vt:lpstr>Grazie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for TMT meetings</dc:title>
  <dc:creator>f.fischer@mail.ertico.com</dc:creator>
  <cp:lastModifiedBy>Lorenzo Maraia</cp:lastModifiedBy>
  <cp:revision>108</cp:revision>
  <cp:lastPrinted>2017-04-18T14:40:35Z</cp:lastPrinted>
  <dcterms:created xsi:type="dcterms:W3CDTF">2017-01-05T08:58:53Z</dcterms:created>
  <dcterms:modified xsi:type="dcterms:W3CDTF">2017-05-01T16:39:46Z</dcterms:modified>
</cp:coreProperties>
</file>